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1" r:id="rId1"/>
  </p:sldMasterIdLst>
  <p:notesMasterIdLst>
    <p:notesMasterId r:id="rId26"/>
  </p:notesMasterIdLst>
  <p:sldIdLst>
    <p:sldId id="277" r:id="rId2"/>
    <p:sldId id="258" r:id="rId3"/>
    <p:sldId id="278" r:id="rId4"/>
    <p:sldId id="283" r:id="rId5"/>
    <p:sldId id="284" r:id="rId6"/>
    <p:sldId id="286" r:id="rId7"/>
    <p:sldId id="262" r:id="rId8"/>
    <p:sldId id="296" r:id="rId9"/>
    <p:sldId id="263" r:id="rId10"/>
    <p:sldId id="264" r:id="rId11"/>
    <p:sldId id="287" r:id="rId12"/>
    <p:sldId id="297" r:id="rId13"/>
    <p:sldId id="288" r:id="rId14"/>
    <p:sldId id="289" r:id="rId15"/>
    <p:sldId id="290" r:id="rId16"/>
    <p:sldId id="294" r:id="rId17"/>
    <p:sldId id="291" r:id="rId18"/>
    <p:sldId id="292" r:id="rId19"/>
    <p:sldId id="293" r:id="rId20"/>
    <p:sldId id="270" r:id="rId21"/>
    <p:sldId id="299" r:id="rId22"/>
    <p:sldId id="300" r:id="rId23"/>
    <p:sldId id="298" r:id="rId24"/>
    <p:sldId id="282" r:id="rId25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D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4" autoAdjust="0"/>
    <p:restoredTop sz="94600"/>
  </p:normalViewPr>
  <p:slideViewPr>
    <p:cSldViewPr>
      <p:cViewPr varScale="1">
        <p:scale>
          <a:sx n="70" d="100"/>
          <a:sy n="70" d="100"/>
        </p:scale>
        <p:origin x="-139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4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7" Type="http://schemas.openxmlformats.org/officeDocument/2006/relationships/image" Target="../media/image11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D35958AE-2628-4258-955F-16580D22ACDC}" type="datetimeFigureOut">
              <a:rPr lang="ru-RU"/>
              <a:pPr>
                <a:defRPr/>
              </a:pPr>
              <a:t>25.09.2016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C7D0AE7D-B204-4B6C-BF27-7FB9A52366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0836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fld id="{85C2B038-8EBD-4D1E-84FD-59D3DAC45D9A}" type="slidenum">
              <a:rPr lang="ru-RU" altLang="ru-RU" smtClean="0"/>
              <a:pPr eaLnBrk="1" hangingPunct="1">
                <a:defRPr/>
              </a:pPr>
              <a:t>5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8C2E1-6BD9-409A-9519-BF8255C64284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D7A5D1-96AE-4E83-8200-B2862055E53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AA8564-9162-4FC5-A2C3-79FC6F43CA4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7D8FAD-E59A-40FE-A6B7-FB574721293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2CFDC9-EE6A-48DB-B14C-5BFA61F733F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3F05A3-1B1D-4D88-9475-AEB5DE4ABC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467BC7-12A1-40C3-9589-212BD6DD503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C50799-C345-4CAD-B52B-416FB78520E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075396-FABB-412D-9EF2-F3338FF3C82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77A4C8-C22A-4F68-8EE6-7CE764441D0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01052B-F85A-4F68-AA55-97338E79577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81B117-4C43-4258-B946-61B5BE15C45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4A4B3-9B32-4739-BF06-58F1567545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4087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8A8D3-D6DC-4BFB-9A97-5E55CB3A0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080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CDF00A4B-C43C-42C5-AC01-45636A6DCEF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6" r:id="rId13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9.w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1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0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6.png"/><Relationship Id="rId4" Type="http://schemas.openxmlformats.org/officeDocument/2006/relationships/image" Target="../media/image15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8.png"/><Relationship Id="rId4" Type="http://schemas.openxmlformats.org/officeDocument/2006/relationships/image" Target="../media/image17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рямоугольник 3"/>
          <p:cNvSpPr>
            <a:spLocks noChangeArrowheads="1"/>
          </p:cNvSpPr>
          <p:nvPr/>
        </p:nvSpPr>
        <p:spPr bwMode="auto">
          <a:xfrm>
            <a:off x="899592" y="404664"/>
            <a:ext cx="7488758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ru-RU" altLang="ru-RU" sz="4000" b="1" dirty="0" smtClean="0"/>
              <a:t>«</a:t>
            </a:r>
            <a:r>
              <a:rPr lang="ru-RU" sz="4000" dirty="0"/>
              <a:t>- Что есть больше всего на свете? </a:t>
            </a:r>
            <a:r>
              <a:rPr lang="ru-RU" sz="4000" dirty="0" smtClean="0">
                <a:solidFill>
                  <a:srgbClr val="0070C0"/>
                </a:solidFill>
              </a:rPr>
              <a:t>-  </a:t>
            </a:r>
            <a:r>
              <a:rPr lang="ru-RU" sz="4000" dirty="0">
                <a:solidFill>
                  <a:srgbClr val="0070C0"/>
                </a:solidFill>
              </a:rPr>
              <a:t>Пространство</a:t>
            </a:r>
            <a:r>
              <a:rPr lang="ru-RU" sz="4000" dirty="0"/>
              <a:t>.</a:t>
            </a:r>
          </a:p>
          <a:p>
            <a:r>
              <a:rPr lang="ru-RU" sz="4000" dirty="0"/>
              <a:t>             - Что быстрее всего</a:t>
            </a:r>
            <a:r>
              <a:rPr lang="ru-RU" sz="4000" dirty="0" smtClean="0"/>
              <a:t>?</a:t>
            </a:r>
          </a:p>
          <a:p>
            <a:pPr algn="ctr"/>
            <a:r>
              <a:rPr lang="ru-RU" sz="4000" dirty="0"/>
              <a:t> </a:t>
            </a:r>
            <a:r>
              <a:rPr lang="ru-RU" sz="4000" dirty="0" smtClean="0"/>
              <a:t>             </a:t>
            </a:r>
            <a:r>
              <a:rPr lang="ru-RU" sz="4000" dirty="0" smtClean="0">
                <a:solidFill>
                  <a:srgbClr val="0070C0"/>
                </a:solidFill>
              </a:rPr>
              <a:t>- Ум</a:t>
            </a:r>
            <a:r>
              <a:rPr lang="ru-RU" sz="4000" dirty="0">
                <a:solidFill>
                  <a:srgbClr val="0070C0"/>
                </a:solidFill>
              </a:rPr>
              <a:t>.</a:t>
            </a:r>
          </a:p>
          <a:p>
            <a:pPr algn="ctr"/>
            <a:r>
              <a:rPr lang="ru-RU" sz="4000" dirty="0"/>
              <a:t>             - Что мудрее всего?  </a:t>
            </a:r>
            <a:r>
              <a:rPr lang="ru-RU" sz="4000" dirty="0" smtClean="0"/>
              <a:t>                               </a:t>
            </a:r>
            <a:r>
              <a:rPr lang="ru-RU" sz="4000" dirty="0" smtClean="0">
                <a:solidFill>
                  <a:srgbClr val="0070C0"/>
                </a:solidFill>
              </a:rPr>
              <a:t>- Время</a:t>
            </a:r>
            <a:r>
              <a:rPr lang="ru-RU" sz="4000" dirty="0">
                <a:solidFill>
                  <a:srgbClr val="0070C0"/>
                </a:solidFill>
              </a:rPr>
              <a:t>.</a:t>
            </a:r>
          </a:p>
          <a:p>
            <a:r>
              <a:rPr lang="ru-RU" sz="4000" dirty="0"/>
              <a:t>             - Что приятнее всего</a:t>
            </a:r>
            <a:r>
              <a:rPr lang="ru-RU" sz="4000" dirty="0" smtClean="0"/>
              <a:t>?</a:t>
            </a:r>
          </a:p>
          <a:p>
            <a:r>
              <a:rPr lang="ru-RU" sz="4000" dirty="0" smtClean="0"/>
              <a:t> </a:t>
            </a:r>
            <a:r>
              <a:rPr lang="ru-RU" sz="4000" dirty="0">
                <a:solidFill>
                  <a:srgbClr val="0070C0"/>
                </a:solidFill>
              </a:rPr>
              <a:t>– Достичь желаемого</a:t>
            </a:r>
            <a:r>
              <a:rPr lang="ru-RU" sz="4000" dirty="0" smtClean="0"/>
              <a:t>.</a:t>
            </a:r>
            <a:r>
              <a:rPr lang="ru-RU" altLang="ru-RU" sz="4000" b="1" dirty="0" smtClean="0"/>
              <a:t>»</a:t>
            </a:r>
            <a:endParaRPr lang="ru-RU" altLang="ru-RU" sz="4000" b="1" dirty="0"/>
          </a:p>
          <a:p>
            <a:pPr algn="r" eaLnBrk="1" hangingPunct="1"/>
            <a:r>
              <a:rPr lang="ru-RU" altLang="ru-RU" sz="4000" b="1" i="1" dirty="0" smtClean="0"/>
              <a:t>Фалес</a:t>
            </a:r>
            <a:endParaRPr lang="ru-RU" altLang="ru-RU" sz="4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75" y="214313"/>
            <a:ext cx="7772400" cy="982662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ru-RU" altLang="ru-RU" b="1" i="1" dirty="0" smtClean="0">
                <a:solidFill>
                  <a:srgbClr val="009D51"/>
                </a:solidFill>
                <a:latin typeface="Century Schoolbook" pitchFamily="18" charset="0"/>
              </a:rPr>
              <a:t>Повторение</a:t>
            </a:r>
            <a:endParaRPr lang="ru-RU" altLang="ru-RU" dirty="0" smtClean="0">
              <a:solidFill>
                <a:srgbClr val="009D5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Содержимое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323528" y="1412875"/>
                <a:ext cx="7988622" cy="4392613"/>
              </a:xfrm>
            </p:spPr>
            <p:txBody>
              <a:bodyPr rtlCol="0">
                <a:normAutofit lnSpcReduction="10000"/>
              </a:bodyPr>
              <a:lstStyle/>
              <a:p>
                <a:pPr marL="0" indent="0" eaLnBrk="1" fontAlgn="auto" hangingPunct="1">
                  <a:spcAft>
                    <a:spcPts val="0"/>
                  </a:spcAft>
                  <a:buFont typeface="Arial" pitchFamily="34" charset="0"/>
                  <a:buNone/>
                  <a:defRPr/>
                </a:pPr>
                <a:r>
                  <a:rPr lang="ru-RU" sz="2800" dirty="0" smtClean="0">
                    <a:latin typeface="Century Schoolbook" pitchFamily="18" charset="0"/>
                  </a:rPr>
                  <a:t>Даны координаты двух точек </a:t>
                </a:r>
                <a:r>
                  <a:rPr lang="ru-RU" sz="2800" dirty="0" smtClean="0">
                    <a:solidFill>
                      <a:srgbClr val="FF0000"/>
                    </a:solidFill>
                    <a:latin typeface="Century Schoolbook" pitchFamily="18" charset="0"/>
                  </a:rPr>
                  <a:t>А(2;7)</a:t>
                </a:r>
                <a:r>
                  <a:rPr lang="ru-RU" sz="2800" dirty="0" smtClean="0">
                    <a:latin typeface="Century Schoolbook" pitchFamily="18" charset="0"/>
                  </a:rPr>
                  <a:t> и </a:t>
                </a:r>
                <a:r>
                  <a:rPr lang="ru-RU" sz="2800" dirty="0" smtClean="0">
                    <a:solidFill>
                      <a:srgbClr val="FF0000"/>
                    </a:solidFill>
                    <a:latin typeface="Century Schoolbook" pitchFamily="18" charset="0"/>
                  </a:rPr>
                  <a:t>В(-2;7). </a:t>
                </a:r>
                <a:r>
                  <a:rPr lang="ru-RU" sz="2800" dirty="0" smtClean="0">
                    <a:latin typeface="Century Schoolbook" pitchFamily="18" charset="0"/>
                  </a:rPr>
                  <a:t>Найдите:</a:t>
                </a:r>
                <a:r>
                  <a:rPr lang="en-US" sz="2800" dirty="0" smtClean="0">
                    <a:latin typeface="Century Schoolbook" pitchFamily="18" charset="0"/>
                  </a:rPr>
                  <a:t> </a:t>
                </a:r>
              </a:p>
              <a:p>
                <a:pPr marL="0" indent="0" eaLnBrk="1" fontAlgn="auto" hangingPunct="1">
                  <a:spcAft>
                    <a:spcPts val="0"/>
                  </a:spcAft>
                  <a:buFont typeface="Arial" pitchFamily="34" charset="0"/>
                  <a:buNone/>
                  <a:defRPr/>
                </a:pPr>
                <a:endParaRPr lang="ru-RU" sz="1100" dirty="0" smtClean="0">
                  <a:latin typeface="Century Schoolbook" pitchFamily="18" charset="0"/>
                </a:endParaRPr>
              </a:p>
              <a:p>
                <a:pPr eaLnBrk="1" fontAlgn="auto" hangingPunct="1">
                  <a:spcAft>
                    <a:spcPts val="0"/>
                  </a:spcAft>
                  <a:buFont typeface="Wingdings" panose="05000000000000000000" pitchFamily="2" charset="2"/>
                  <a:buChar char="ü"/>
                  <a:defRPr/>
                </a:pPr>
                <a:r>
                  <a:rPr lang="ru-RU" sz="2800" dirty="0" smtClean="0">
                    <a:latin typeface="Century Schoolbook" pitchFamily="18" charset="0"/>
                  </a:rPr>
                  <a:t>Координаты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8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ru-RU" sz="2800" dirty="0" smtClean="0">
                    <a:solidFill>
                      <a:srgbClr val="FF0000"/>
                    </a:solidFill>
                    <a:latin typeface="Century Schoolbook" pitchFamily="18" charset="0"/>
                  </a:rPr>
                  <a:t> </a:t>
                </a:r>
              </a:p>
              <a:p>
                <a:pPr marL="45720" indent="0" eaLnBrk="1" fontAlgn="auto" hangingPunct="1">
                  <a:spcAft>
                    <a:spcPts val="0"/>
                  </a:spcAft>
                  <a:buNone/>
                  <a:defRPr/>
                </a:pPr>
                <a:r>
                  <a:rPr lang="en-US" sz="2800" dirty="0" smtClean="0">
                    <a:solidFill>
                      <a:srgbClr val="FF0000"/>
                    </a:solidFill>
                    <a:latin typeface="Century Schoolbook" pitchFamily="18" charset="0"/>
                    <a:sym typeface="Symbol"/>
                  </a:rPr>
                  <a:t> </a:t>
                </a:r>
                <a:r>
                  <a:rPr lang="ru-RU" sz="2800" dirty="0" smtClean="0">
                    <a:solidFill>
                      <a:srgbClr val="FF0000"/>
                    </a:solidFill>
                    <a:latin typeface="Century Schoolbook" pitchFamily="18" charset="0"/>
                    <a:sym typeface="Symbol"/>
                  </a:rPr>
                  <a:t>               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800" i="1" smtClean="0">
                            <a:solidFill>
                              <a:srgbClr val="FF0000"/>
                            </a:solidFill>
                            <a:latin typeface="Cambria Math"/>
                            <a:sym typeface="Symbol"/>
                          </a:rPr>
                        </m:ctrlPr>
                      </m:accPr>
                      <m:e>
                        <m:r>
                          <a:rPr lang="ru-RU" sz="2800" b="0" i="1" smtClean="0">
                            <a:solidFill>
                              <a:srgbClr val="FF0000"/>
                            </a:solidFill>
                            <a:latin typeface="Cambria Math"/>
                            <a:sym typeface="Symbol"/>
                          </a:rPr>
                          <m:t>АВ</m:t>
                        </m:r>
                      </m:e>
                    </m:acc>
                  </m:oMath>
                </a14:m>
                <a:r>
                  <a:rPr lang="ru-RU" sz="2800" dirty="0" smtClean="0">
                    <a:solidFill>
                      <a:srgbClr val="FF0000"/>
                    </a:solidFill>
                    <a:latin typeface="Century Schoolbook" pitchFamily="18" charset="0"/>
                    <a:sym typeface="Symbol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ru-RU" sz="2800" i="1" dirty="0" smtClean="0">
                            <a:solidFill>
                              <a:srgbClr val="FF0000"/>
                            </a:solidFill>
                            <a:latin typeface="Cambria Math"/>
                            <a:sym typeface="Symbol"/>
                          </a:rPr>
                        </m:ctrlPr>
                      </m:dPr>
                      <m:e>
                        <m:r>
                          <a:rPr lang="ru-RU" sz="2800" b="0" i="1" dirty="0" smtClean="0">
                            <a:solidFill>
                              <a:srgbClr val="FF0000"/>
                            </a:solidFill>
                            <a:latin typeface="Cambria Math"/>
                            <a:sym typeface="Symbol"/>
                          </a:rPr>
                          <m:t>−4;0</m:t>
                        </m:r>
                      </m:e>
                    </m:d>
                  </m:oMath>
                </a14:m>
                <a:endParaRPr lang="en-US" sz="2800" dirty="0" smtClean="0">
                  <a:solidFill>
                    <a:srgbClr val="FF0000"/>
                  </a:solidFill>
                  <a:latin typeface="Century Schoolbook" pitchFamily="18" charset="0"/>
                  <a:sym typeface="Symbol"/>
                </a:endParaRPr>
              </a:p>
              <a:p>
                <a:pPr marL="45720" indent="0" eaLnBrk="1" fontAlgn="auto" hangingPunct="1">
                  <a:spcAft>
                    <a:spcPts val="0"/>
                  </a:spcAft>
                  <a:buNone/>
                  <a:defRPr/>
                </a:pPr>
                <a:endParaRPr lang="ru-RU" sz="1200" dirty="0" smtClean="0">
                  <a:solidFill>
                    <a:srgbClr val="FF0000"/>
                  </a:solidFill>
                  <a:latin typeface="Century Schoolbook" pitchFamily="18" charset="0"/>
                </a:endParaRPr>
              </a:p>
              <a:p>
                <a:pPr eaLnBrk="1" fontAlgn="auto" hangingPunct="1">
                  <a:spcAft>
                    <a:spcPts val="0"/>
                  </a:spcAft>
                  <a:buFont typeface="Wingdings" panose="05000000000000000000" pitchFamily="2" charset="2"/>
                  <a:buChar char="ü"/>
                  <a:defRPr/>
                </a:pPr>
                <a:r>
                  <a:rPr lang="ru-RU" sz="2800" dirty="0" smtClean="0">
                    <a:latin typeface="Century Schoolbook" pitchFamily="18" charset="0"/>
                  </a:rPr>
                  <a:t>Длину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8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en-US" sz="2800" dirty="0" smtClean="0">
                    <a:solidFill>
                      <a:srgbClr val="FF0000"/>
                    </a:solidFill>
                    <a:latin typeface="Century Schoolbook" pitchFamily="18" charset="0"/>
                  </a:rPr>
                  <a:t>        </a:t>
                </a:r>
                <a:endParaRPr lang="ru-RU" sz="2800" dirty="0" smtClean="0">
                  <a:solidFill>
                    <a:srgbClr val="FF0000"/>
                  </a:solidFill>
                  <a:latin typeface="Century Schoolbook" pitchFamily="18" charset="0"/>
                </a:endParaRPr>
              </a:p>
              <a:p>
                <a:pPr marL="45720" indent="0" eaLnBrk="1" fontAlgn="auto" hangingPunct="1">
                  <a:spcAft>
                    <a:spcPts val="0"/>
                  </a:spcAft>
                  <a:buNone/>
                  <a:defRPr/>
                </a:pPr>
                <a:r>
                  <a:rPr lang="ru-RU" sz="2800" dirty="0">
                    <a:solidFill>
                      <a:srgbClr val="FF0000"/>
                    </a:solidFill>
                    <a:latin typeface="Century Schoolbook" pitchFamily="18" charset="0"/>
                  </a:rPr>
                  <a:t> </a:t>
                </a:r>
                <a:r>
                  <a:rPr lang="ru-RU" sz="2800" dirty="0" smtClean="0">
                    <a:solidFill>
                      <a:srgbClr val="FF0000"/>
                    </a:solidFill>
                    <a:latin typeface="Century Schoolbook" pitchFamily="18" charset="0"/>
                  </a:rPr>
                  <a:t>                  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8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sz="280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800" b="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𝐴𝐵</m:t>
                            </m:r>
                          </m:e>
                        </m:acc>
                      </m:e>
                    </m:d>
                  </m:oMath>
                </a14:m>
                <a:r>
                  <a:rPr lang="en-US" sz="2800" dirty="0" smtClean="0">
                    <a:solidFill>
                      <a:srgbClr val="FF0000"/>
                    </a:solidFill>
                    <a:latin typeface="Century Schoolbook" pitchFamily="18" charset="0"/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16</m:t>
                        </m:r>
                      </m:e>
                    </m:rad>
                  </m:oMath>
                </a14:m>
                <a:r>
                  <a:rPr lang="en-US" sz="2800" dirty="0" smtClean="0">
                    <a:solidFill>
                      <a:srgbClr val="FF0000"/>
                    </a:solidFill>
                    <a:latin typeface="Century Schoolbook" pitchFamily="18" charset="0"/>
                  </a:rPr>
                  <a:t> = 4 </a:t>
                </a:r>
                <a:endParaRPr lang="ru-RU" sz="2800" dirty="0" smtClean="0">
                  <a:solidFill>
                    <a:srgbClr val="FF0000"/>
                  </a:solidFill>
                  <a:latin typeface="Century Schoolbook" pitchFamily="18" charset="0"/>
                </a:endParaRPr>
              </a:p>
              <a:p>
                <a:pPr eaLnBrk="1" fontAlgn="auto" hangingPunct="1">
                  <a:spcAft>
                    <a:spcPts val="0"/>
                  </a:spcAft>
                  <a:buFont typeface="Wingdings" panose="05000000000000000000" pitchFamily="2" charset="2"/>
                  <a:buChar char="ü"/>
                  <a:defRPr/>
                </a:pPr>
                <a:r>
                  <a:rPr lang="ru-RU" sz="2800" dirty="0" smtClean="0">
                    <a:latin typeface="Century Schoolbook" pitchFamily="18" charset="0"/>
                  </a:rPr>
                  <a:t>Расстояние между точками </a:t>
                </a:r>
                <a:r>
                  <a:rPr lang="ru-RU" sz="2800" dirty="0" smtClean="0">
                    <a:solidFill>
                      <a:srgbClr val="FF0000"/>
                    </a:solidFill>
                    <a:latin typeface="Century Schoolbook" pitchFamily="18" charset="0"/>
                  </a:rPr>
                  <a:t>А</a:t>
                </a:r>
                <a:r>
                  <a:rPr lang="ru-RU" sz="2800" dirty="0" smtClean="0">
                    <a:latin typeface="Century Schoolbook" pitchFamily="18" charset="0"/>
                  </a:rPr>
                  <a:t> и </a:t>
                </a:r>
                <a:r>
                  <a:rPr lang="ru-RU" sz="2800" dirty="0" smtClean="0">
                    <a:solidFill>
                      <a:srgbClr val="FF0000"/>
                    </a:solidFill>
                    <a:latin typeface="Century Schoolbook" pitchFamily="18" charset="0"/>
                  </a:rPr>
                  <a:t>В</a:t>
                </a:r>
                <a:r>
                  <a:rPr lang="en-US" sz="2800" dirty="0" smtClean="0">
                    <a:solidFill>
                      <a:srgbClr val="FF0000"/>
                    </a:solidFill>
                    <a:latin typeface="Century Schoolbook" pitchFamily="18" charset="0"/>
                  </a:rPr>
                  <a:t>  </a:t>
                </a:r>
              </a:p>
              <a:p>
                <a:pPr marL="45720" indent="0" eaLnBrk="1" fontAlgn="auto" hangingPunct="1">
                  <a:spcAft>
                    <a:spcPts val="0"/>
                  </a:spcAft>
                  <a:buNone/>
                  <a:defRPr/>
                </a:pPr>
                <a:r>
                  <a:rPr lang="en-US" sz="2800" dirty="0">
                    <a:solidFill>
                      <a:srgbClr val="FF0000"/>
                    </a:solidFill>
                    <a:latin typeface="Century Schoolbook" pitchFamily="18" charset="0"/>
                  </a:rPr>
                  <a:t> </a:t>
                </a:r>
                <a:r>
                  <a:rPr lang="en-US" sz="2800" dirty="0" smtClean="0">
                    <a:solidFill>
                      <a:srgbClr val="FF0000"/>
                    </a:solidFill>
                    <a:latin typeface="Century Schoolbook" pitchFamily="18" charset="0"/>
                  </a:rPr>
                  <a:t>                                        AB = 4</a:t>
                </a:r>
                <a:endParaRPr lang="ru-RU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Содержимое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323528" y="1412875"/>
                <a:ext cx="7988622" cy="4392613"/>
              </a:xfrm>
              <a:blipFill rotWithShape="1">
                <a:blip r:embed="rId2"/>
                <a:stretch>
                  <a:fillRect l="-1526" t="-2361" r="-2059" b="-277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202084" y="0"/>
            <a:ext cx="8785225" cy="666908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Autofit/>
          </a:bodyPr>
          <a:lstStyle/>
          <a:p>
            <a:pPr marL="0" indent="0" algn="ctr" eaLnBrk="1" hangingPunct="1">
              <a:buNone/>
            </a:pPr>
            <a:r>
              <a:rPr lang="ru-RU" altLang="ru-RU" sz="44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</a:rPr>
              <a:t>Повторение: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604838"/>
          </a:xfrm>
        </p:spPr>
        <p:txBody>
          <a:bodyPr>
            <a:noAutofit/>
          </a:bodyPr>
          <a:lstStyle/>
          <a:p>
            <a:pPr eaLnBrk="1" hangingPunct="1">
              <a:buFontTx/>
              <a:buNone/>
            </a:pPr>
            <a:r>
              <a:rPr lang="ru-RU" altLang="ru-RU" sz="3600" b="1" dirty="0" smtClean="0">
                <a:solidFill>
                  <a:srgbClr val="0070C0"/>
                </a:solidFill>
              </a:rPr>
              <a:t>Определите, принадлежит ли точка </a:t>
            </a:r>
            <a:r>
              <a:rPr lang="ru-RU" altLang="ru-RU" sz="3600" b="1" dirty="0" smtClean="0">
                <a:solidFill>
                  <a:srgbClr val="FF0000"/>
                </a:solidFill>
              </a:rPr>
              <a:t>К(3;1) </a:t>
            </a:r>
            <a:r>
              <a:rPr lang="ru-RU" altLang="ru-RU" sz="3600" b="1" dirty="0" smtClean="0">
                <a:solidFill>
                  <a:srgbClr val="0070C0"/>
                </a:solidFill>
              </a:rPr>
              <a:t>графику функции </a:t>
            </a:r>
            <a:r>
              <a:rPr lang="ru-RU" altLang="ru-RU" sz="3600" b="1" dirty="0" smtClean="0">
                <a:solidFill>
                  <a:srgbClr val="FF0000"/>
                </a:solidFill>
              </a:rPr>
              <a:t>у=4х-11</a:t>
            </a:r>
            <a:r>
              <a:rPr lang="ru-RU" altLang="ru-RU" sz="3600" b="1" dirty="0" smtClean="0">
                <a:solidFill>
                  <a:srgbClr val="0070C0"/>
                </a:solidFill>
              </a:rPr>
              <a:t>?</a:t>
            </a:r>
            <a:endParaRPr lang="en-US" altLang="ru-RU" sz="3600" b="1" dirty="0" smtClean="0">
              <a:solidFill>
                <a:srgbClr val="0070C0"/>
              </a:solidFill>
            </a:endParaRPr>
          </a:p>
          <a:p>
            <a:pPr eaLnBrk="1" hangingPunct="1">
              <a:buFontTx/>
              <a:buNone/>
            </a:pPr>
            <a:endParaRPr lang="ru-RU" altLang="ru-RU" sz="3600" b="1" dirty="0" smtClean="0">
              <a:solidFill>
                <a:srgbClr val="0070C0"/>
              </a:solidFill>
            </a:endParaRPr>
          </a:p>
          <a:p>
            <a:pPr eaLnBrk="1" hangingPunct="1">
              <a:buFontTx/>
              <a:buNone/>
            </a:pPr>
            <a:r>
              <a:rPr lang="ru-RU" altLang="ru-RU" sz="3600" b="1" dirty="0" smtClean="0">
                <a:solidFill>
                  <a:srgbClr val="FF0000"/>
                </a:solidFill>
              </a:rPr>
              <a:t>у = 4 </a:t>
            </a:r>
            <a:r>
              <a:rPr lang="ru-RU" altLang="ru-RU" sz="3600" b="1" dirty="0" smtClean="0">
                <a:solidFill>
                  <a:srgbClr val="FF0000"/>
                </a:solidFill>
                <a:sym typeface="Symbol"/>
              </a:rPr>
              <a:t> 3 – 11 = 1, да принадлежит </a:t>
            </a:r>
            <a:endParaRPr lang="ru-RU" altLang="ru-RU" sz="3600" b="1" dirty="0" smtClean="0">
              <a:solidFill>
                <a:srgbClr val="FF0000"/>
              </a:solidFill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2349500"/>
            <a:ext cx="91440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endParaRPr lang="ru-RU" altLang="ru-RU" sz="3200" dirty="0">
              <a:solidFill>
                <a:srgbClr val="008000"/>
              </a:solidFill>
            </a:endParaRP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0" y="4508500"/>
            <a:ext cx="91440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endParaRPr lang="ru-RU" altLang="ru-RU" sz="3200" dirty="0">
              <a:solidFill>
                <a:srgbClr val="0000FF"/>
              </a:solidFill>
            </a:endParaRPr>
          </a:p>
        </p:txBody>
      </p:sp>
      <p:sp>
        <p:nvSpPr>
          <p:cNvPr id="11276" name="Rectangle 13"/>
          <p:cNvSpPr>
            <a:spLocks noChangeArrowheads="1"/>
          </p:cNvSpPr>
          <p:nvPr/>
        </p:nvSpPr>
        <p:spPr bwMode="auto">
          <a:xfrm>
            <a:off x="0" y="32718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11279" name="Picture 18" descr="GRDCA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700" y="0"/>
            <a:ext cx="1765300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9" presetClass="entr" presetSubtype="0" accel="10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39" presetClass="entr" presetSubtype="0" accel="10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  <p:bldP spid="4100" grpId="0"/>
      <p:bldP spid="410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179387" y="0"/>
            <a:ext cx="8785225" cy="666908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>
            <a:normAutofit fontScale="90000"/>
          </a:bodyPr>
          <a:lstStyle/>
          <a:p>
            <a:pPr algn="ctr" eaLnBrk="1" hangingPunct="1"/>
            <a:endParaRPr lang="ru-RU" altLang="ru-RU" sz="4400" b="1" dirty="0" smtClean="0">
              <a:solidFill>
                <a:srgbClr val="CC0000"/>
              </a:solidFill>
              <a:latin typeface="Times New Roman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604838"/>
          </a:xfrm>
        </p:spPr>
        <p:txBody>
          <a:bodyPr>
            <a:noAutofit/>
          </a:bodyPr>
          <a:lstStyle/>
          <a:p>
            <a:pPr eaLnBrk="1" hangingPunct="1">
              <a:buFontTx/>
              <a:buNone/>
            </a:pPr>
            <a:r>
              <a:rPr lang="ru-RU" altLang="ru-RU" sz="3600" b="1" dirty="0" smtClean="0">
                <a:solidFill>
                  <a:schemeClr val="tx1"/>
                </a:solidFill>
              </a:rPr>
              <a:t>Принадлежит ли точка </a:t>
            </a:r>
            <a:r>
              <a:rPr lang="ru-RU" altLang="ru-RU" sz="3600" b="1" dirty="0" smtClean="0">
                <a:solidFill>
                  <a:srgbClr val="0070C0"/>
                </a:solidFill>
              </a:rPr>
              <a:t>А(2;4) </a:t>
            </a:r>
            <a:r>
              <a:rPr lang="ru-RU" altLang="ru-RU" sz="3600" b="1" dirty="0" smtClean="0">
                <a:solidFill>
                  <a:schemeClr val="tx1"/>
                </a:solidFill>
              </a:rPr>
              <a:t>окружности с центром в точке </a:t>
            </a:r>
            <a:r>
              <a:rPr lang="ru-RU" altLang="ru-RU" sz="3600" b="1" dirty="0" smtClean="0">
                <a:solidFill>
                  <a:srgbClr val="0070C0"/>
                </a:solidFill>
              </a:rPr>
              <a:t>К(3;-2) </a:t>
            </a:r>
            <a:r>
              <a:rPr lang="ru-RU" altLang="ru-RU" sz="3600" b="1" dirty="0" smtClean="0">
                <a:solidFill>
                  <a:schemeClr val="tx1"/>
                </a:solidFill>
              </a:rPr>
              <a:t>и радиусом </a:t>
            </a:r>
            <a:r>
              <a:rPr lang="ru-RU" altLang="ru-RU" sz="3600" b="1" dirty="0" smtClean="0">
                <a:solidFill>
                  <a:srgbClr val="0070C0"/>
                </a:solidFill>
              </a:rPr>
              <a:t>3?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2349500"/>
            <a:ext cx="91440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endParaRPr lang="ru-RU" altLang="ru-RU" sz="3200" dirty="0">
              <a:solidFill>
                <a:srgbClr val="008000"/>
              </a:solidFill>
            </a:endParaRP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0" y="4508500"/>
            <a:ext cx="91440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endParaRPr lang="ru-RU" altLang="ru-RU" sz="3200" dirty="0">
              <a:solidFill>
                <a:srgbClr val="0000FF"/>
              </a:solidFill>
            </a:endParaRPr>
          </a:p>
        </p:txBody>
      </p:sp>
      <p:sp>
        <p:nvSpPr>
          <p:cNvPr id="11276" name="Rectangle 13"/>
          <p:cNvSpPr>
            <a:spLocks noChangeArrowheads="1"/>
          </p:cNvSpPr>
          <p:nvPr/>
        </p:nvSpPr>
        <p:spPr bwMode="auto">
          <a:xfrm>
            <a:off x="0" y="32718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12290" name="Picture 2" descr="http://ru.static.z-dn.net/files/da5/b6da7aa3049b65011af29e0a3ce0632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501008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2175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9" presetClass="entr" presetSubtype="0" accel="10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9" presetClass="entr" presetSubtype="0" accel="10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  <p:bldP spid="4100" grpId="0"/>
      <p:bldP spid="410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875" y="4076700"/>
            <a:ext cx="6264275" cy="1566863"/>
          </a:xfrm>
        </p:spPr>
        <p:txBody>
          <a:bodyPr/>
          <a:lstStyle/>
          <a:p>
            <a:pPr algn="r" eaLnBrk="1" hangingPunct="1"/>
            <a:endParaRPr lang="ru-RU" alt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785794"/>
            <a:ext cx="7772400" cy="1928826"/>
          </a:xfrm>
          <a:solidFill>
            <a:schemeClr val="bg1"/>
          </a:solidFill>
          <a:effectLst>
            <a:softEdge rad="635000"/>
          </a:effectLst>
          <a:extLst/>
        </p:spPr>
        <p:txBody>
          <a:bodyPr rtlCol="0"/>
          <a:lstStyle/>
          <a:p>
            <a:pPr marL="182880" indent="0" algn="ctr" eaLnBrk="1" fontAlgn="auto" hangingPunct="1">
              <a:spcAft>
                <a:spcPts val="0"/>
              </a:spcAft>
              <a:buNone/>
              <a:defRPr/>
            </a:pPr>
            <a:r>
              <a:rPr lang="ru-RU" sz="4800" b="1" i="1" dirty="0" smtClean="0">
                <a:solidFill>
                  <a:srgbClr val="009D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/>
            </a:r>
            <a:br>
              <a:rPr lang="ru-RU" sz="4800" b="1" i="1" dirty="0" smtClean="0">
                <a:solidFill>
                  <a:srgbClr val="009D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</a:br>
            <a:r>
              <a:rPr lang="ru-RU" sz="4800" i="1" dirty="0">
                <a:solidFill>
                  <a:srgbClr val="009D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/>
            </a:r>
            <a:br>
              <a:rPr lang="ru-RU" sz="4800" i="1" dirty="0">
                <a:solidFill>
                  <a:srgbClr val="009D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</a:br>
            <a:r>
              <a:rPr lang="ru-RU" sz="6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Уравнение окружности</a:t>
            </a:r>
            <a:endParaRPr lang="ru-RU" sz="66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5374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>
            <a:normAutofit fontScale="90000"/>
          </a:bodyPr>
          <a:lstStyle/>
          <a:p>
            <a:pPr marL="0" indent="0" algn="ctr" eaLnBrk="1" hangingPunct="1">
              <a:buNone/>
            </a:pPr>
            <a:r>
              <a:rPr lang="ru-RU" altLang="ru-RU" sz="4400" b="1" dirty="0" smtClean="0">
                <a:solidFill>
                  <a:srgbClr val="CC0000"/>
                </a:solidFill>
                <a:latin typeface="Times New Roman" pitchFamily="18" charset="0"/>
              </a:rPr>
              <a:t>Окружность 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-15988" y="2349500"/>
            <a:ext cx="91440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endParaRPr lang="ru-RU" altLang="ru-RU" sz="3200" dirty="0">
              <a:solidFill>
                <a:srgbClr val="008000"/>
              </a:solidFill>
            </a:endParaRP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0" y="4508500"/>
            <a:ext cx="91440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endParaRPr lang="ru-RU" altLang="ru-RU" sz="3200" dirty="0">
              <a:solidFill>
                <a:srgbClr val="0000FF"/>
              </a:solidFill>
            </a:endParaRPr>
          </a:p>
        </p:txBody>
      </p:sp>
      <p:sp>
        <p:nvSpPr>
          <p:cNvPr id="11276" name="Rectangle 13"/>
          <p:cNvSpPr>
            <a:spLocks noChangeArrowheads="1"/>
          </p:cNvSpPr>
          <p:nvPr/>
        </p:nvSpPr>
        <p:spPr bwMode="auto">
          <a:xfrm>
            <a:off x="0" y="32718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" name="Овал 1"/>
          <p:cNvSpPr/>
          <p:nvPr/>
        </p:nvSpPr>
        <p:spPr>
          <a:xfrm>
            <a:off x="1908324" y="2060848"/>
            <a:ext cx="2663676" cy="266367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3240162" y="3392686"/>
            <a:ext cx="107702" cy="10770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032130" y="2189324"/>
            <a:ext cx="388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О – центр окружности 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800243" y="3161853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О</a:t>
            </a:r>
          </a:p>
        </p:txBody>
      </p:sp>
      <p:cxnSp>
        <p:nvCxnSpPr>
          <p:cNvPr id="7" name="Прямая соединительная линия 6"/>
          <p:cNvCxnSpPr>
            <a:stCxn id="3" idx="4"/>
            <a:endCxn id="2" idx="7"/>
          </p:cNvCxnSpPr>
          <p:nvPr/>
        </p:nvCxnSpPr>
        <p:spPr>
          <a:xfrm flipV="1">
            <a:off x="3294013" y="2450934"/>
            <a:ext cx="887901" cy="10494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113675" y="2000594"/>
            <a:ext cx="606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А</a:t>
            </a:r>
            <a:endParaRPr lang="ru-RU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5023556" y="3392685"/>
            <a:ext cx="4104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ОА– радиус окружности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426809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39" presetClass="entr" presetSubtype="0" accel="10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9" presetClass="entr" presetSubtype="0" accel="10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100" grpId="0"/>
      <p:bldP spid="4107" grpId="0"/>
      <p:bldP spid="3" grpId="0" animBg="1"/>
      <p:bldP spid="5" grpId="0"/>
      <p:bldP spid="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8" name="Rectangle 4"/>
          <p:cNvSpPr>
            <a:spLocks noGrp="1" noChangeArrowheads="1"/>
          </p:cNvSpPr>
          <p:nvPr>
            <p:ph type="title"/>
          </p:nvPr>
        </p:nvSpPr>
        <p:spPr>
          <a:xfrm>
            <a:off x="1187450" y="549275"/>
            <a:ext cx="6861175" cy="94297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ru-RU" altLang="ru-RU" b="1" i="1" dirty="0" smtClean="0">
                <a:solidFill>
                  <a:srgbClr val="009D51"/>
                </a:solidFill>
                <a:latin typeface="Century Schoolbook" pitchFamily="18" charset="0"/>
              </a:rPr>
              <a:t>Формула </a:t>
            </a:r>
            <a:r>
              <a:rPr lang="en-US" altLang="ru-RU" b="1" i="1" dirty="0" smtClean="0">
                <a:solidFill>
                  <a:srgbClr val="009D51"/>
                </a:solidFill>
                <a:latin typeface="Century Schoolbook" pitchFamily="18" charset="0"/>
              </a:rPr>
              <a:t>I</a:t>
            </a:r>
            <a:endParaRPr lang="ru-RU" altLang="ru-RU" b="1" i="1" dirty="0" smtClean="0">
              <a:solidFill>
                <a:srgbClr val="009D51"/>
              </a:solidFill>
              <a:latin typeface="Century Schoolbook" pitchFamily="18" charset="0"/>
            </a:endParaRPr>
          </a:p>
        </p:txBody>
      </p:sp>
      <p:pic>
        <p:nvPicPr>
          <p:cNvPr id="6" name="Picture 2" descr="C:\Documents and Settings\Admin\Рабочий стол\уравнение окружности\Безымянный4.pn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 l="47189" t="13667" r="21329" b="41042"/>
          <a:stretch>
            <a:fillRect/>
          </a:stretch>
        </p:blipFill>
        <p:spPr>
          <a:xfrm>
            <a:off x="285720" y="1857364"/>
            <a:ext cx="3045623" cy="3286148"/>
          </a:xfrm>
          <a:effectLst>
            <a:softEdge rad="127000"/>
          </a:effectLst>
        </p:spPr>
      </p:pic>
      <p:sp>
        <p:nvSpPr>
          <p:cNvPr id="113670" name="Rectangle 6"/>
          <p:cNvSpPr>
            <a:spLocks noGrp="1" noChangeArrowheads="1"/>
          </p:cNvSpPr>
          <p:nvPr>
            <p:ph sz="quarter" idx="14"/>
          </p:nvPr>
        </p:nvSpPr>
        <p:spPr>
          <a:xfrm>
            <a:off x="3563938" y="1600200"/>
            <a:ext cx="5122862" cy="478155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altLang="ru-RU" sz="3200" dirty="0" smtClean="0">
                <a:latin typeface="Century Schoolbook" pitchFamily="18" charset="0"/>
              </a:rPr>
              <a:t>(</a:t>
            </a:r>
            <a:r>
              <a:rPr lang="ru-RU" altLang="ru-RU" sz="3200" b="1" i="1" dirty="0" smtClean="0">
                <a:latin typeface="Century Schoolbook" pitchFamily="18" charset="0"/>
              </a:rPr>
              <a:t>х</a:t>
            </a:r>
            <a:r>
              <a:rPr lang="ru-RU" altLang="ru-RU" sz="3200" b="1" dirty="0" smtClean="0">
                <a:latin typeface="Century Schoolbook" pitchFamily="18" charset="0"/>
              </a:rPr>
              <a:t> – </a:t>
            </a:r>
            <a:r>
              <a:rPr lang="ru-RU" altLang="ru-RU" sz="3200" b="1" i="1" dirty="0" smtClean="0">
                <a:solidFill>
                  <a:srgbClr val="FF0000"/>
                </a:solidFill>
                <a:latin typeface="Century Schoolbook" pitchFamily="18" charset="0"/>
              </a:rPr>
              <a:t>а</a:t>
            </a:r>
            <a:r>
              <a:rPr lang="ru-RU" altLang="ru-RU" sz="3200" dirty="0" smtClean="0">
                <a:latin typeface="Century Schoolbook" pitchFamily="18" charset="0"/>
              </a:rPr>
              <a:t>)</a:t>
            </a:r>
            <a:r>
              <a:rPr lang="ru-RU" altLang="ru-RU" sz="3200" b="1" baseline="30000" dirty="0" smtClean="0">
                <a:latin typeface="Century Schoolbook" pitchFamily="18" charset="0"/>
              </a:rPr>
              <a:t>2</a:t>
            </a:r>
            <a:r>
              <a:rPr lang="ru-RU" altLang="ru-RU" sz="3200" b="1" dirty="0" smtClean="0">
                <a:latin typeface="Century Schoolbook" pitchFamily="18" charset="0"/>
              </a:rPr>
              <a:t> </a:t>
            </a:r>
            <a:r>
              <a:rPr lang="ru-RU" altLang="ru-RU" sz="3200" b="1" i="1" dirty="0" smtClean="0">
                <a:latin typeface="Century Schoolbook" pitchFamily="18" charset="0"/>
              </a:rPr>
              <a:t>+ </a:t>
            </a:r>
            <a:r>
              <a:rPr lang="ru-RU" altLang="ru-RU" sz="3200" dirty="0" smtClean="0">
                <a:latin typeface="Century Schoolbook" pitchFamily="18" charset="0"/>
              </a:rPr>
              <a:t>(</a:t>
            </a:r>
            <a:r>
              <a:rPr lang="ru-RU" altLang="ru-RU" sz="3200" b="1" i="1" dirty="0" smtClean="0">
                <a:latin typeface="Century Schoolbook" pitchFamily="18" charset="0"/>
              </a:rPr>
              <a:t>у</a:t>
            </a:r>
            <a:r>
              <a:rPr lang="ru-RU" altLang="ru-RU" sz="3200" b="1" dirty="0" smtClean="0">
                <a:latin typeface="Century Schoolbook" pitchFamily="18" charset="0"/>
              </a:rPr>
              <a:t> –</a:t>
            </a:r>
            <a:r>
              <a:rPr lang="en-US" altLang="ru-RU" sz="3200" b="1" dirty="0" smtClean="0">
                <a:latin typeface="Century Schoolbook" pitchFamily="18" charset="0"/>
              </a:rPr>
              <a:t> </a:t>
            </a:r>
            <a:r>
              <a:rPr lang="en-US" altLang="ru-RU" sz="3200" b="1" i="1" dirty="0" smtClean="0">
                <a:solidFill>
                  <a:srgbClr val="FF0000"/>
                </a:solidFill>
                <a:latin typeface="Century Schoolbook" pitchFamily="18" charset="0"/>
              </a:rPr>
              <a:t>b</a:t>
            </a:r>
            <a:r>
              <a:rPr lang="ru-RU" altLang="ru-RU" sz="3200" dirty="0" smtClean="0">
                <a:latin typeface="Century Schoolbook" pitchFamily="18" charset="0"/>
              </a:rPr>
              <a:t>)</a:t>
            </a:r>
            <a:r>
              <a:rPr lang="ru-RU" altLang="ru-RU" sz="3200" b="1" baseline="30000" dirty="0" smtClean="0">
                <a:latin typeface="Century Schoolbook" pitchFamily="18" charset="0"/>
              </a:rPr>
              <a:t>2</a:t>
            </a:r>
            <a:r>
              <a:rPr lang="ru-RU" altLang="ru-RU" sz="3200" b="1" dirty="0" smtClean="0">
                <a:latin typeface="Century Schoolbook" pitchFamily="18" charset="0"/>
              </a:rPr>
              <a:t> </a:t>
            </a:r>
            <a:r>
              <a:rPr lang="ru-RU" altLang="ru-RU" sz="3200" b="1" i="1" dirty="0" smtClean="0">
                <a:latin typeface="Century Schoolbook" pitchFamily="18" charset="0"/>
              </a:rPr>
              <a:t>= </a:t>
            </a:r>
            <a:r>
              <a:rPr lang="en-US" altLang="ru-RU" sz="3200" b="1" i="1" dirty="0" smtClean="0">
                <a:latin typeface="Century Schoolbook" pitchFamily="18" charset="0"/>
              </a:rPr>
              <a:t>R</a:t>
            </a:r>
            <a:r>
              <a:rPr lang="en-US" altLang="ru-RU" sz="3200" b="1" baseline="30000" dirty="0" smtClean="0">
                <a:latin typeface="Century Schoolbook" pitchFamily="18" charset="0"/>
              </a:rPr>
              <a:t>2</a:t>
            </a:r>
            <a:endParaRPr lang="ru-RU" altLang="ru-RU" sz="3200" b="1" dirty="0" smtClean="0">
              <a:latin typeface="Century Schoolbook" pitchFamily="18" charset="0"/>
            </a:endParaRPr>
          </a:p>
          <a:p>
            <a:pPr marL="0" indent="0" eaLnBrk="1" hangingPunct="1">
              <a:buFontTx/>
              <a:buNone/>
            </a:pPr>
            <a:r>
              <a:rPr lang="ru-RU" altLang="ru-RU" sz="3200" dirty="0" smtClean="0">
                <a:latin typeface="Century Schoolbook" pitchFamily="18" charset="0"/>
              </a:rPr>
              <a:t>уравнение окружности, где</a:t>
            </a:r>
          </a:p>
          <a:p>
            <a:pPr marL="0" indent="0" eaLnBrk="1" hangingPunct="1">
              <a:buFontTx/>
              <a:buNone/>
            </a:pPr>
            <a:r>
              <a:rPr lang="ru-RU" altLang="ru-RU" sz="3200" b="1" i="1" dirty="0" smtClean="0">
                <a:latin typeface="Century Schoolbook" pitchFamily="18" charset="0"/>
              </a:rPr>
              <a:t>А</a:t>
            </a:r>
            <a:r>
              <a:rPr lang="ru-RU" altLang="ru-RU" sz="3200" dirty="0" smtClean="0">
                <a:latin typeface="Century Schoolbook" pitchFamily="18" charset="0"/>
              </a:rPr>
              <a:t>(</a:t>
            </a:r>
            <a:r>
              <a:rPr lang="ru-RU" altLang="ru-RU" sz="3200" b="1" i="1" dirty="0" smtClean="0">
                <a:solidFill>
                  <a:srgbClr val="FF0000"/>
                </a:solidFill>
                <a:latin typeface="Century Schoolbook" pitchFamily="18" charset="0"/>
              </a:rPr>
              <a:t>а</a:t>
            </a:r>
            <a:r>
              <a:rPr lang="ru-RU" altLang="ru-RU" sz="3200" dirty="0" smtClean="0">
                <a:latin typeface="Century Schoolbook" pitchFamily="18" charset="0"/>
              </a:rPr>
              <a:t>;</a:t>
            </a:r>
            <a:r>
              <a:rPr lang="en-US" altLang="ru-RU" sz="3200" b="1" i="1" dirty="0" smtClean="0">
                <a:solidFill>
                  <a:srgbClr val="FF0000"/>
                </a:solidFill>
                <a:latin typeface="Century Schoolbook" pitchFamily="18" charset="0"/>
              </a:rPr>
              <a:t>b</a:t>
            </a:r>
            <a:r>
              <a:rPr lang="ru-RU" altLang="ru-RU" sz="3200" dirty="0" smtClean="0">
                <a:latin typeface="Century Schoolbook" pitchFamily="18" charset="0"/>
              </a:rPr>
              <a:t>)</a:t>
            </a:r>
            <a:r>
              <a:rPr lang="ru-RU" altLang="ru-RU" sz="3200" i="1" dirty="0" smtClean="0">
                <a:latin typeface="Century Schoolbook" pitchFamily="18" charset="0"/>
              </a:rPr>
              <a:t> − </a:t>
            </a:r>
            <a:r>
              <a:rPr lang="ru-RU" altLang="ru-RU" sz="3200" dirty="0" smtClean="0">
                <a:latin typeface="Century Schoolbook" pitchFamily="18" charset="0"/>
              </a:rPr>
              <a:t>центр, </a:t>
            </a:r>
            <a:r>
              <a:rPr lang="en-US" altLang="ru-RU" sz="3200" b="1" i="1" dirty="0" smtClean="0">
                <a:latin typeface="Century Schoolbook" pitchFamily="18" charset="0"/>
              </a:rPr>
              <a:t>R</a:t>
            </a:r>
            <a:r>
              <a:rPr lang="en-US" altLang="ru-RU" sz="3200" dirty="0" smtClean="0">
                <a:latin typeface="Century Schoolbook" pitchFamily="18" charset="0"/>
              </a:rPr>
              <a:t> −</a:t>
            </a:r>
            <a:r>
              <a:rPr lang="ru-RU" altLang="ru-RU" sz="3200" dirty="0" smtClean="0">
                <a:latin typeface="Century Schoolbook" pitchFamily="18" charset="0"/>
              </a:rPr>
              <a:t> радиус,</a:t>
            </a:r>
          </a:p>
          <a:p>
            <a:pPr marL="0" indent="0" eaLnBrk="1" hangingPunct="1">
              <a:buFontTx/>
              <a:buNone/>
            </a:pPr>
            <a:r>
              <a:rPr lang="ru-RU" altLang="ru-RU" sz="3200" b="1" i="1" dirty="0" smtClean="0">
                <a:latin typeface="Century Schoolbook" pitchFamily="18" charset="0"/>
              </a:rPr>
              <a:t>х</a:t>
            </a:r>
            <a:r>
              <a:rPr lang="ru-RU" altLang="ru-RU" sz="3200" i="1" dirty="0" smtClean="0">
                <a:latin typeface="Century Schoolbook" pitchFamily="18" charset="0"/>
              </a:rPr>
              <a:t> </a:t>
            </a:r>
            <a:r>
              <a:rPr lang="ru-RU" altLang="ru-RU" sz="3200" dirty="0" smtClean="0">
                <a:latin typeface="Century Schoolbook" pitchFamily="18" charset="0"/>
              </a:rPr>
              <a:t>и</a:t>
            </a:r>
            <a:r>
              <a:rPr lang="ru-RU" altLang="ru-RU" sz="3200" i="1" dirty="0" smtClean="0">
                <a:latin typeface="Century Schoolbook" pitchFamily="18" charset="0"/>
              </a:rPr>
              <a:t> </a:t>
            </a:r>
            <a:r>
              <a:rPr lang="ru-RU" altLang="ru-RU" sz="3200" b="1" i="1" dirty="0" smtClean="0">
                <a:latin typeface="Century Schoolbook" pitchFamily="18" charset="0"/>
              </a:rPr>
              <a:t>у </a:t>
            </a:r>
            <a:r>
              <a:rPr lang="ru-RU" altLang="ru-RU" sz="3200" i="1" dirty="0" smtClean="0">
                <a:latin typeface="Century Schoolbook" pitchFamily="18" charset="0"/>
              </a:rPr>
              <a:t>– </a:t>
            </a:r>
            <a:r>
              <a:rPr lang="ru-RU" altLang="ru-RU" sz="3200" dirty="0" smtClean="0">
                <a:latin typeface="Century Schoolbook" pitchFamily="18" charset="0"/>
              </a:rPr>
              <a:t>координаты точки окружности</a:t>
            </a:r>
            <a:r>
              <a:rPr lang="ru-RU" altLang="ru-RU" sz="3200" i="1" dirty="0" smtClean="0">
                <a:latin typeface="Century Schoolbook" pitchFamily="18" charset="0"/>
              </a:rPr>
              <a:t>.</a:t>
            </a:r>
            <a:r>
              <a:rPr lang="ru-RU" altLang="ru-RU" sz="3200" i="1" u="sng" dirty="0" smtClean="0">
                <a:latin typeface="Century Schoolbook" pitchFamily="18" charset="0"/>
              </a:rPr>
              <a:t> </a:t>
            </a:r>
          </a:p>
          <a:p>
            <a:pPr marL="0" indent="0" eaLnBrk="1" hangingPunct="1">
              <a:buFontTx/>
              <a:buNone/>
            </a:pPr>
            <a:r>
              <a:rPr lang="ru-RU" altLang="ru-RU" i="1" u="sng" dirty="0" smtClean="0">
                <a:latin typeface="Century Schoolbook" pitchFamily="18" charset="0"/>
              </a:rPr>
              <a:t>__________________________                           </a:t>
            </a:r>
          </a:p>
          <a:p>
            <a:pPr marL="0" indent="0" eaLnBrk="1" hangingPunct="1">
              <a:buFontTx/>
              <a:buNone/>
            </a:pPr>
            <a:endParaRPr lang="ru-RU" alt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179387" y="0"/>
            <a:ext cx="8785225" cy="666908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>
            <a:normAutofit fontScale="90000"/>
          </a:bodyPr>
          <a:lstStyle/>
          <a:p>
            <a:pPr algn="ctr" eaLnBrk="1" hangingPunct="1"/>
            <a:endParaRPr lang="ru-RU" altLang="ru-RU" sz="4400" b="1" dirty="0" smtClean="0">
              <a:solidFill>
                <a:srgbClr val="CC0000"/>
              </a:solidFill>
              <a:latin typeface="Times New Roman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604838"/>
          </a:xfrm>
        </p:spPr>
        <p:txBody>
          <a:bodyPr>
            <a:noAutofit/>
          </a:bodyPr>
          <a:lstStyle/>
          <a:p>
            <a:pPr eaLnBrk="1" hangingPunct="1">
              <a:buFontTx/>
              <a:buNone/>
            </a:pPr>
            <a:r>
              <a:rPr lang="ru-RU" altLang="ru-RU" sz="3600" b="1" dirty="0" smtClean="0">
                <a:solidFill>
                  <a:schemeClr val="tx1"/>
                </a:solidFill>
              </a:rPr>
              <a:t>Принадлежит ли точка </a:t>
            </a:r>
            <a:r>
              <a:rPr lang="ru-RU" altLang="ru-RU" sz="3600" b="1" dirty="0" smtClean="0">
                <a:solidFill>
                  <a:srgbClr val="0070C0"/>
                </a:solidFill>
              </a:rPr>
              <a:t>А(2;4) </a:t>
            </a:r>
            <a:r>
              <a:rPr lang="ru-RU" altLang="ru-RU" sz="3600" b="1" dirty="0" smtClean="0">
                <a:solidFill>
                  <a:schemeClr val="tx1"/>
                </a:solidFill>
              </a:rPr>
              <a:t>окружности с центром в точке </a:t>
            </a:r>
            <a:r>
              <a:rPr lang="ru-RU" altLang="ru-RU" sz="3600" b="1" dirty="0" smtClean="0">
                <a:solidFill>
                  <a:srgbClr val="0070C0"/>
                </a:solidFill>
              </a:rPr>
              <a:t>К(3;-2) </a:t>
            </a:r>
            <a:r>
              <a:rPr lang="ru-RU" altLang="ru-RU" sz="3600" b="1" dirty="0" smtClean="0">
                <a:solidFill>
                  <a:schemeClr val="tx1"/>
                </a:solidFill>
              </a:rPr>
              <a:t>и радиусом </a:t>
            </a:r>
            <a:r>
              <a:rPr lang="ru-RU" altLang="ru-RU" sz="3600" b="1" dirty="0" smtClean="0">
                <a:solidFill>
                  <a:srgbClr val="0070C0"/>
                </a:solidFill>
              </a:rPr>
              <a:t>3?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2349500"/>
            <a:ext cx="91440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endParaRPr lang="ru-RU" altLang="ru-RU" sz="3200" dirty="0">
              <a:solidFill>
                <a:srgbClr val="008000"/>
              </a:solidFill>
            </a:endParaRP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0" y="4508500"/>
            <a:ext cx="91440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endParaRPr lang="ru-RU" altLang="ru-RU" sz="3200" dirty="0">
              <a:solidFill>
                <a:srgbClr val="0000FF"/>
              </a:solidFill>
            </a:endParaRPr>
          </a:p>
        </p:txBody>
      </p:sp>
      <p:sp>
        <p:nvSpPr>
          <p:cNvPr id="11276" name="Rectangle 13"/>
          <p:cNvSpPr>
            <a:spLocks noChangeArrowheads="1"/>
          </p:cNvSpPr>
          <p:nvPr/>
        </p:nvSpPr>
        <p:spPr bwMode="auto">
          <a:xfrm>
            <a:off x="0" y="32718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12290" name="Picture 2" descr="http://ru.static.z-dn.net/files/da5/b6da7aa3049b65011af29e0a3ce0632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501008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389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9" presetClass="entr" presetSubtype="0" accel="10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9" presetClass="entr" presetSubtype="0" accel="10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  <p:bldP spid="4100" grpId="0"/>
      <p:bldP spid="410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4" name="Rectangle 4"/>
          <p:cNvSpPr>
            <a:spLocks noGrp="1" noChangeArrowheads="1"/>
          </p:cNvSpPr>
          <p:nvPr>
            <p:ph type="title"/>
          </p:nvPr>
        </p:nvSpPr>
        <p:spPr>
          <a:xfrm>
            <a:off x="1116013" y="549275"/>
            <a:ext cx="6781800" cy="727075"/>
          </a:xfrm>
        </p:spPr>
        <p:txBody>
          <a:bodyPr rtlCol="0">
            <a:normAutofit fontScale="9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ru-RU" b="1" i="1" dirty="0" smtClean="0">
                <a:solidFill>
                  <a:srgbClr val="009D51"/>
                </a:solidFill>
                <a:latin typeface="Century Schoolbook" pitchFamily="18" charset="0"/>
              </a:rPr>
              <a:t>Формула </a:t>
            </a:r>
            <a:r>
              <a:rPr lang="en-US" b="1" i="1" dirty="0" smtClean="0">
                <a:solidFill>
                  <a:srgbClr val="009D51"/>
                </a:solidFill>
                <a:latin typeface="Century Schoolbook" pitchFamily="18" charset="0"/>
              </a:rPr>
              <a:t>II</a:t>
            </a:r>
            <a:endParaRPr lang="ru-RU" b="1" i="1" dirty="0" smtClean="0">
              <a:solidFill>
                <a:srgbClr val="009D51"/>
              </a:solidFill>
              <a:latin typeface="Century Schoolbook" pitchFamily="18" charset="0"/>
            </a:endParaRPr>
          </a:p>
        </p:txBody>
      </p:sp>
      <p:pic>
        <p:nvPicPr>
          <p:cNvPr id="3074" name="Picture 2" descr="C:\Documents and Settings\Admin\Рабочий стол\уравнение окружности\Безымянный5.pn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 l="25125" t="16167" r="20500" b="8833"/>
          <a:stretch>
            <a:fillRect/>
          </a:stretch>
        </p:blipFill>
        <p:spPr>
          <a:xfrm>
            <a:off x="0" y="1714488"/>
            <a:ext cx="3521893" cy="3643338"/>
          </a:xfrm>
          <a:effectLst>
            <a:softEdge rad="127000"/>
          </a:effectLst>
        </p:spPr>
      </p:pic>
      <p:sp>
        <p:nvSpPr>
          <p:cNvPr id="117766" name="Rectangle 6"/>
          <p:cNvSpPr>
            <a:spLocks noGrp="1" noChangeArrowheads="1"/>
          </p:cNvSpPr>
          <p:nvPr>
            <p:ph sz="quarter" idx="14"/>
          </p:nvPr>
        </p:nvSpPr>
        <p:spPr>
          <a:xfrm>
            <a:off x="3635375" y="1844824"/>
            <a:ext cx="5256212" cy="4280569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ru-RU" sz="3200" dirty="0" smtClean="0">
                <a:latin typeface="Century Schoolbook" pitchFamily="18" charset="0"/>
              </a:rPr>
              <a:t>(</a:t>
            </a:r>
            <a:r>
              <a:rPr lang="ru-RU" sz="3200" b="1" i="1" dirty="0" err="1" smtClean="0">
                <a:latin typeface="Century Schoolbook" pitchFamily="18" charset="0"/>
              </a:rPr>
              <a:t>х</a:t>
            </a:r>
            <a:r>
              <a:rPr lang="ru-RU" sz="3200" b="1" dirty="0" smtClean="0">
                <a:latin typeface="Century Schoolbook" pitchFamily="18" charset="0"/>
              </a:rPr>
              <a:t> – </a:t>
            </a:r>
            <a:r>
              <a:rPr lang="ru-RU" sz="3200" b="1" i="1" dirty="0" smtClean="0">
                <a:solidFill>
                  <a:srgbClr val="FF0000"/>
                </a:solidFill>
                <a:latin typeface="Century Schoolbook" pitchFamily="18" charset="0"/>
              </a:rPr>
              <a:t>а</a:t>
            </a:r>
            <a:r>
              <a:rPr lang="ru-RU" sz="3200" dirty="0" smtClean="0">
                <a:latin typeface="Century Schoolbook" pitchFamily="18" charset="0"/>
              </a:rPr>
              <a:t>)</a:t>
            </a:r>
            <a:r>
              <a:rPr lang="ru-RU" sz="3200" b="1" baseline="30000" dirty="0" smtClean="0">
                <a:latin typeface="Century Schoolbook" pitchFamily="18" charset="0"/>
              </a:rPr>
              <a:t>2</a:t>
            </a:r>
            <a:r>
              <a:rPr lang="ru-RU" sz="3200" b="1" dirty="0" smtClean="0">
                <a:latin typeface="Century Schoolbook" pitchFamily="18" charset="0"/>
              </a:rPr>
              <a:t> </a:t>
            </a:r>
            <a:r>
              <a:rPr lang="ru-RU" sz="3200" b="1" i="1" dirty="0" smtClean="0">
                <a:latin typeface="Century Schoolbook" pitchFamily="18" charset="0"/>
              </a:rPr>
              <a:t>+ </a:t>
            </a:r>
            <a:r>
              <a:rPr lang="ru-RU" sz="3200" dirty="0" smtClean="0">
                <a:latin typeface="Century Schoolbook" pitchFamily="18" charset="0"/>
              </a:rPr>
              <a:t>(</a:t>
            </a:r>
            <a:r>
              <a:rPr lang="ru-RU" sz="3200" b="1" i="1" dirty="0" smtClean="0">
                <a:latin typeface="Century Schoolbook" pitchFamily="18" charset="0"/>
              </a:rPr>
              <a:t>у</a:t>
            </a:r>
            <a:r>
              <a:rPr lang="ru-RU" sz="3200" b="1" dirty="0" smtClean="0">
                <a:latin typeface="Century Schoolbook" pitchFamily="18" charset="0"/>
              </a:rPr>
              <a:t> –</a:t>
            </a:r>
            <a:r>
              <a:rPr lang="en-US" sz="3200" b="1" dirty="0" smtClean="0">
                <a:latin typeface="Century Schoolbook" pitchFamily="18" charset="0"/>
              </a:rPr>
              <a:t> </a:t>
            </a:r>
            <a:r>
              <a:rPr lang="en-US" sz="3200" b="1" i="1" dirty="0" smtClean="0">
                <a:solidFill>
                  <a:srgbClr val="FF0000"/>
                </a:solidFill>
                <a:latin typeface="Century Schoolbook" pitchFamily="18" charset="0"/>
              </a:rPr>
              <a:t>b</a:t>
            </a:r>
            <a:r>
              <a:rPr lang="ru-RU" sz="3200" dirty="0" smtClean="0">
                <a:latin typeface="Century Schoolbook" pitchFamily="18" charset="0"/>
              </a:rPr>
              <a:t>)</a:t>
            </a:r>
            <a:r>
              <a:rPr lang="ru-RU" sz="3200" b="1" baseline="30000" dirty="0" smtClean="0">
                <a:latin typeface="Century Schoolbook" pitchFamily="18" charset="0"/>
              </a:rPr>
              <a:t>2</a:t>
            </a:r>
            <a:r>
              <a:rPr lang="ru-RU" sz="3200" b="1" dirty="0" smtClean="0">
                <a:latin typeface="Century Schoolbook" pitchFamily="18" charset="0"/>
              </a:rPr>
              <a:t> </a:t>
            </a:r>
            <a:r>
              <a:rPr lang="ru-RU" sz="3200" b="1" i="1" dirty="0" smtClean="0">
                <a:latin typeface="Century Schoolbook" pitchFamily="18" charset="0"/>
              </a:rPr>
              <a:t>= </a:t>
            </a:r>
            <a:r>
              <a:rPr lang="en-US" sz="3200" b="1" i="1" dirty="0" smtClean="0">
                <a:latin typeface="Century Schoolbook" pitchFamily="18" charset="0"/>
              </a:rPr>
              <a:t>R</a:t>
            </a:r>
            <a:r>
              <a:rPr lang="ru-RU" sz="3200" b="1" i="1" baseline="30000" dirty="0" smtClean="0">
                <a:latin typeface="Century Schoolbook" pitchFamily="18" charset="0"/>
              </a:rPr>
              <a:t> </a:t>
            </a:r>
            <a:r>
              <a:rPr lang="en-US" sz="3200" b="1" baseline="30000" dirty="0" smtClean="0">
                <a:latin typeface="Century Schoolbook" pitchFamily="18" charset="0"/>
              </a:rPr>
              <a:t>2</a:t>
            </a:r>
            <a:r>
              <a:rPr lang="ru-RU" sz="3200" b="1" baseline="30000" dirty="0" smtClean="0">
                <a:latin typeface="Century Schoolbook" pitchFamily="18" charset="0"/>
              </a:rPr>
              <a:t> </a:t>
            </a:r>
            <a:endParaRPr lang="ru-RU" sz="3200" b="1" dirty="0" smtClean="0">
              <a:latin typeface="Century Schoolbook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ru-RU" sz="3200" dirty="0" smtClean="0">
                <a:latin typeface="Century Schoolbook" pitchFamily="18" charset="0"/>
              </a:rPr>
              <a:t>Центр окружности </a:t>
            </a:r>
            <a:r>
              <a:rPr lang="ru-RU" sz="3200" b="1" dirty="0" smtClean="0"/>
              <a:t>О</a:t>
            </a:r>
            <a:r>
              <a:rPr lang="ru-RU" sz="3200" dirty="0" smtClean="0"/>
              <a:t>(0;0</a:t>
            </a:r>
            <a:r>
              <a:rPr lang="ru-RU" sz="3200" dirty="0" smtClean="0">
                <a:latin typeface="Century Schoolbook" pitchFamily="18" charset="0"/>
              </a:rPr>
              <a:t>),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ru-RU" sz="3200" dirty="0" smtClean="0">
                <a:latin typeface="Century Schoolbook" pitchFamily="18" charset="0"/>
              </a:rPr>
              <a:t>(</a:t>
            </a:r>
            <a:r>
              <a:rPr lang="ru-RU" sz="3200" b="1" i="1" dirty="0" err="1" smtClean="0">
                <a:latin typeface="Century Schoolbook" pitchFamily="18" charset="0"/>
              </a:rPr>
              <a:t>х</a:t>
            </a:r>
            <a:r>
              <a:rPr lang="ru-RU" sz="3200" b="1" dirty="0" smtClean="0">
                <a:latin typeface="Century Schoolbook" pitchFamily="18" charset="0"/>
              </a:rPr>
              <a:t> – </a:t>
            </a:r>
            <a:r>
              <a:rPr lang="ru-RU" sz="3200" b="1" dirty="0" smtClean="0">
                <a:solidFill>
                  <a:srgbClr val="FF0000"/>
                </a:solidFill>
                <a:latin typeface="Century Schoolbook" pitchFamily="18" charset="0"/>
              </a:rPr>
              <a:t>0</a:t>
            </a:r>
            <a:r>
              <a:rPr lang="ru-RU" sz="3200" dirty="0" smtClean="0">
                <a:latin typeface="Century Schoolbook" pitchFamily="18" charset="0"/>
              </a:rPr>
              <a:t>)</a:t>
            </a:r>
            <a:r>
              <a:rPr lang="ru-RU" sz="3200" b="1" baseline="30000" dirty="0" smtClean="0">
                <a:latin typeface="Century Schoolbook" pitchFamily="18" charset="0"/>
              </a:rPr>
              <a:t>2</a:t>
            </a:r>
            <a:r>
              <a:rPr lang="ru-RU" sz="3200" b="1" dirty="0" smtClean="0">
                <a:latin typeface="Century Schoolbook" pitchFamily="18" charset="0"/>
              </a:rPr>
              <a:t> </a:t>
            </a:r>
            <a:r>
              <a:rPr lang="ru-RU" sz="3200" b="1" i="1" dirty="0" smtClean="0">
                <a:latin typeface="Century Schoolbook" pitchFamily="18" charset="0"/>
              </a:rPr>
              <a:t>+ </a:t>
            </a:r>
            <a:r>
              <a:rPr lang="ru-RU" sz="3200" dirty="0" smtClean="0">
                <a:latin typeface="Century Schoolbook" pitchFamily="18" charset="0"/>
              </a:rPr>
              <a:t>(</a:t>
            </a:r>
            <a:r>
              <a:rPr lang="ru-RU" sz="3200" b="1" i="1" dirty="0" smtClean="0">
                <a:latin typeface="Century Schoolbook" pitchFamily="18" charset="0"/>
              </a:rPr>
              <a:t>у</a:t>
            </a:r>
            <a:r>
              <a:rPr lang="ru-RU" sz="3200" b="1" dirty="0" smtClean="0">
                <a:latin typeface="Century Schoolbook" pitchFamily="18" charset="0"/>
              </a:rPr>
              <a:t> –</a:t>
            </a:r>
            <a:r>
              <a:rPr lang="en-US" sz="3200" b="1" dirty="0" smtClean="0">
                <a:latin typeface="Century Schoolbook" pitchFamily="18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Century Schoolbook" pitchFamily="18" charset="0"/>
              </a:rPr>
              <a:t>0</a:t>
            </a:r>
            <a:r>
              <a:rPr lang="ru-RU" sz="3200" dirty="0" smtClean="0">
                <a:latin typeface="Century Schoolbook" pitchFamily="18" charset="0"/>
              </a:rPr>
              <a:t>)</a:t>
            </a:r>
            <a:r>
              <a:rPr lang="ru-RU" sz="3200" b="1" baseline="30000" dirty="0" smtClean="0">
                <a:latin typeface="Century Schoolbook" pitchFamily="18" charset="0"/>
              </a:rPr>
              <a:t>2</a:t>
            </a:r>
            <a:r>
              <a:rPr lang="ru-RU" sz="3200" b="1" dirty="0" smtClean="0">
                <a:latin typeface="Century Schoolbook" pitchFamily="18" charset="0"/>
              </a:rPr>
              <a:t> </a:t>
            </a:r>
            <a:r>
              <a:rPr lang="ru-RU" sz="3200" b="1" i="1" dirty="0" smtClean="0">
                <a:latin typeface="Century Schoolbook" pitchFamily="18" charset="0"/>
              </a:rPr>
              <a:t>= </a:t>
            </a:r>
            <a:r>
              <a:rPr lang="en-US" sz="3200" b="1" i="1" dirty="0" smtClean="0">
                <a:latin typeface="Century Schoolbook" pitchFamily="18" charset="0"/>
              </a:rPr>
              <a:t>R</a:t>
            </a:r>
            <a:r>
              <a:rPr lang="ru-RU" sz="3200" b="1" i="1" baseline="30000" dirty="0" smtClean="0">
                <a:latin typeface="Century Schoolbook" pitchFamily="18" charset="0"/>
              </a:rPr>
              <a:t> </a:t>
            </a:r>
            <a:r>
              <a:rPr lang="en-US" sz="3200" b="1" baseline="30000" dirty="0" smtClean="0">
                <a:latin typeface="Century Schoolbook" pitchFamily="18" charset="0"/>
              </a:rPr>
              <a:t>2</a:t>
            </a:r>
            <a:r>
              <a:rPr lang="ru-RU" sz="3200" b="1" dirty="0" smtClean="0">
                <a:latin typeface="Century Schoolbook" pitchFamily="18" charset="0"/>
              </a:rPr>
              <a:t>,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ru-RU" sz="3200" b="1" baseline="30000" dirty="0" smtClean="0">
              <a:latin typeface="Century Schoolbook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ru-RU" sz="3200" b="1" i="1" dirty="0" smtClean="0">
                <a:solidFill>
                  <a:srgbClr val="0000CC"/>
                </a:solidFill>
                <a:latin typeface="Century Schoolbook" pitchFamily="18" charset="0"/>
              </a:rPr>
              <a:t>х</a:t>
            </a:r>
            <a:r>
              <a:rPr lang="ru-RU" sz="3200" b="1" baseline="30000" dirty="0" smtClean="0">
                <a:solidFill>
                  <a:srgbClr val="0000CC"/>
                </a:solidFill>
                <a:latin typeface="Century Schoolbook" pitchFamily="18" charset="0"/>
              </a:rPr>
              <a:t>2</a:t>
            </a:r>
            <a:r>
              <a:rPr lang="en-US" sz="3200" b="1" dirty="0" smtClean="0">
                <a:solidFill>
                  <a:srgbClr val="0000CC"/>
                </a:solidFill>
                <a:latin typeface="Century Schoolbook" pitchFamily="18" charset="0"/>
              </a:rPr>
              <a:t> </a:t>
            </a:r>
            <a:r>
              <a:rPr lang="ru-RU" sz="3200" b="1" i="1" dirty="0" smtClean="0">
                <a:solidFill>
                  <a:srgbClr val="0000CC"/>
                </a:solidFill>
                <a:latin typeface="Century Schoolbook" pitchFamily="18" charset="0"/>
              </a:rPr>
              <a:t>+</a:t>
            </a:r>
            <a:r>
              <a:rPr lang="en-US" sz="3200" b="1" i="1" dirty="0" smtClean="0">
                <a:solidFill>
                  <a:srgbClr val="0000CC"/>
                </a:solidFill>
                <a:latin typeface="Century Schoolbook" pitchFamily="18" charset="0"/>
              </a:rPr>
              <a:t> </a:t>
            </a:r>
            <a:r>
              <a:rPr lang="ru-RU" sz="3200" b="1" i="1" dirty="0" smtClean="0">
                <a:solidFill>
                  <a:srgbClr val="0000CC"/>
                </a:solidFill>
                <a:latin typeface="Century Schoolbook" pitchFamily="18" charset="0"/>
              </a:rPr>
              <a:t>у</a:t>
            </a:r>
            <a:r>
              <a:rPr lang="ru-RU" sz="3200" b="1" baseline="30000" dirty="0" smtClean="0">
                <a:solidFill>
                  <a:srgbClr val="0000CC"/>
                </a:solidFill>
                <a:latin typeface="Century Schoolbook" pitchFamily="18" charset="0"/>
              </a:rPr>
              <a:t>2</a:t>
            </a:r>
            <a:r>
              <a:rPr lang="ru-RU" sz="3200" b="1" dirty="0" smtClean="0">
                <a:solidFill>
                  <a:srgbClr val="0000CC"/>
                </a:solidFill>
                <a:latin typeface="Century Schoolbook" pitchFamily="18" charset="0"/>
              </a:rPr>
              <a:t> </a:t>
            </a:r>
            <a:r>
              <a:rPr lang="ru-RU" sz="3200" b="1" i="1" dirty="0" smtClean="0">
                <a:solidFill>
                  <a:srgbClr val="0000CC"/>
                </a:solidFill>
                <a:latin typeface="Century Schoolbook" pitchFamily="18" charset="0"/>
              </a:rPr>
              <a:t>= </a:t>
            </a:r>
            <a:r>
              <a:rPr lang="en-US" sz="3200" b="1" i="1" dirty="0" smtClean="0">
                <a:solidFill>
                  <a:srgbClr val="0000CC"/>
                </a:solidFill>
                <a:latin typeface="Century Schoolbook" pitchFamily="18" charset="0"/>
              </a:rPr>
              <a:t>R</a:t>
            </a:r>
            <a:r>
              <a:rPr lang="ru-RU" sz="3200" b="1" i="1" baseline="30000" dirty="0" smtClean="0">
                <a:solidFill>
                  <a:srgbClr val="0000CC"/>
                </a:solidFill>
                <a:latin typeface="Century Schoolbook" pitchFamily="18" charset="0"/>
              </a:rPr>
              <a:t> </a:t>
            </a:r>
            <a:r>
              <a:rPr lang="en-US" sz="3200" b="1" baseline="30000" dirty="0" smtClean="0">
                <a:solidFill>
                  <a:srgbClr val="0000CC"/>
                </a:solidFill>
                <a:latin typeface="Century Schoolbook" pitchFamily="18" charset="0"/>
              </a:rPr>
              <a:t>2</a:t>
            </a:r>
            <a:r>
              <a:rPr lang="ru-RU" sz="3200" b="1" dirty="0" smtClean="0">
                <a:latin typeface="Century Schoolbook" pitchFamily="18" charset="0"/>
              </a:rPr>
              <a:t>  </a:t>
            </a:r>
            <a:r>
              <a:rPr lang="ru-RU" sz="3200" dirty="0" smtClean="0">
                <a:latin typeface="Century Schoolbook" pitchFamily="18" charset="0"/>
              </a:rPr>
              <a:t>−</a:t>
            </a:r>
            <a:r>
              <a:rPr lang="ru-RU" sz="3200" b="1" dirty="0" smtClean="0">
                <a:latin typeface="Century Schoolbook" pitchFamily="18" charset="0"/>
              </a:rPr>
              <a:t> </a:t>
            </a:r>
            <a:r>
              <a:rPr lang="ru-RU" sz="3200" dirty="0" smtClean="0">
                <a:latin typeface="Century Schoolbook" pitchFamily="18" charset="0"/>
              </a:rPr>
              <a:t>уравнение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ru-RU" sz="3200" dirty="0" smtClean="0">
                <a:latin typeface="Century Schoolbook" pitchFamily="18" charset="0"/>
              </a:rPr>
              <a:t>окружности с центром в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ru-RU" sz="3200" dirty="0" smtClean="0">
                <a:latin typeface="Century Schoolbook" pitchFamily="18" charset="0"/>
              </a:rPr>
              <a:t>начале координат. </a:t>
            </a:r>
            <a:r>
              <a:rPr lang="ru-RU" u="sng" dirty="0" smtClean="0">
                <a:solidFill>
                  <a:schemeClr val="bg1"/>
                </a:solidFill>
                <a:latin typeface="Century Schoolbook" pitchFamily="18" charset="0"/>
              </a:rPr>
              <a:t>.</a:t>
            </a:r>
            <a:r>
              <a:rPr lang="ru-RU" u="sng" dirty="0" smtClean="0">
                <a:latin typeface="Century Schoolbook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640762" cy="1656482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ru-RU" sz="3600" b="1" i="1" u="sng" dirty="0" smtClean="0">
                <a:solidFill>
                  <a:srgbClr val="009D51"/>
                </a:solidFill>
                <a:latin typeface="Century Schoolbook" pitchFamily="18" charset="0"/>
              </a:rPr>
              <a:t>Для того чтобы составить уравнение  окружности, нужно:</a:t>
            </a:r>
            <a:endParaRPr lang="ru-RU" sz="3600" b="1" i="1" dirty="0" smtClean="0">
              <a:solidFill>
                <a:srgbClr val="009D51"/>
              </a:solidFill>
              <a:latin typeface="Century Schoolbook" pitchFamily="18" charset="0"/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428596" y="2071678"/>
            <a:ext cx="8229600" cy="4021147"/>
          </a:xfrm>
          <a:solidFill>
            <a:schemeClr val="bg1"/>
          </a:solidFill>
          <a:effectLst>
            <a:softEdge rad="635000"/>
          </a:effectLst>
          <a:extLst/>
        </p:spPr>
        <p:txBody>
          <a:bodyPr rtlCol="0">
            <a:normAutofit/>
          </a:bodyPr>
          <a:lstStyle/>
          <a:p>
            <a:pPr marL="457200" indent="-45720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b="1" dirty="0" smtClean="0">
                <a:solidFill>
                  <a:srgbClr val="0000CC"/>
                </a:solidFill>
                <a:latin typeface="Century Schoolbook" pitchFamily="18" charset="0"/>
              </a:rPr>
              <a:t>1)</a:t>
            </a:r>
            <a:r>
              <a:rPr lang="ru-RU" dirty="0" smtClean="0">
                <a:latin typeface="Century Schoolbook" pitchFamily="18" charset="0"/>
              </a:rPr>
              <a:t> узнать координаты центра;</a:t>
            </a:r>
          </a:p>
          <a:p>
            <a:pPr marL="457200" indent="-45720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b="1" dirty="0" smtClean="0">
                <a:solidFill>
                  <a:srgbClr val="0000CC"/>
                </a:solidFill>
                <a:latin typeface="Century Schoolbook" pitchFamily="18" charset="0"/>
              </a:rPr>
              <a:t>2)</a:t>
            </a:r>
            <a:r>
              <a:rPr lang="ru-RU" dirty="0" smtClean="0">
                <a:latin typeface="Century Schoolbook" pitchFamily="18" charset="0"/>
              </a:rPr>
              <a:t> узнать длину радиуса;</a:t>
            </a:r>
          </a:p>
          <a:p>
            <a:pPr marL="457200" indent="-45720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b="1" dirty="0" smtClean="0">
                <a:solidFill>
                  <a:srgbClr val="0000CC"/>
                </a:solidFill>
                <a:latin typeface="Century Schoolbook" pitchFamily="18" charset="0"/>
              </a:rPr>
              <a:t>3)</a:t>
            </a:r>
            <a:r>
              <a:rPr lang="ru-RU" dirty="0" smtClean="0">
                <a:latin typeface="Century Schoolbook" pitchFamily="18" charset="0"/>
              </a:rPr>
              <a:t> подставить координаты центра </a:t>
            </a:r>
            <a:r>
              <a:rPr lang="ru-RU" sz="4000" dirty="0" smtClean="0">
                <a:latin typeface="Century Schoolbook" pitchFamily="18" charset="0"/>
              </a:rPr>
              <a:t>(</a:t>
            </a:r>
            <a:r>
              <a:rPr lang="ru-RU" sz="4000" b="1" i="1" dirty="0" smtClean="0">
                <a:solidFill>
                  <a:srgbClr val="FF0000"/>
                </a:solidFill>
                <a:latin typeface="Century Schoolbook" pitchFamily="18" charset="0"/>
              </a:rPr>
              <a:t>а</a:t>
            </a:r>
            <a:r>
              <a:rPr lang="ru-RU" sz="4000" dirty="0" smtClean="0">
                <a:latin typeface="Century Schoolbook" pitchFamily="18" charset="0"/>
              </a:rPr>
              <a:t>;</a:t>
            </a:r>
            <a:r>
              <a:rPr lang="en-US" sz="4000" b="1" i="1" dirty="0" smtClean="0">
                <a:solidFill>
                  <a:srgbClr val="FF0000"/>
                </a:solidFill>
                <a:latin typeface="Century Schoolbook" pitchFamily="18" charset="0"/>
              </a:rPr>
              <a:t>b</a:t>
            </a:r>
            <a:r>
              <a:rPr lang="ru-RU" sz="4000" dirty="0" smtClean="0">
                <a:latin typeface="Century Schoolbook" pitchFamily="18" charset="0"/>
              </a:rPr>
              <a:t>) </a:t>
            </a:r>
            <a:r>
              <a:rPr lang="ru-RU" dirty="0" smtClean="0">
                <a:latin typeface="Century Schoolbook" pitchFamily="18" charset="0"/>
              </a:rPr>
              <a:t>и длину радиуса </a:t>
            </a:r>
            <a:r>
              <a:rPr lang="en-US" sz="3200" b="1" i="1" dirty="0" smtClean="0">
                <a:solidFill>
                  <a:srgbClr val="008000"/>
                </a:solidFill>
                <a:latin typeface="Century Schoolbook" pitchFamily="18" charset="0"/>
              </a:rPr>
              <a:t>R</a:t>
            </a:r>
            <a:r>
              <a:rPr lang="en-US" dirty="0">
                <a:latin typeface="Century Schoolbook" pitchFamily="18" charset="0"/>
              </a:rPr>
              <a:t> </a:t>
            </a:r>
            <a:r>
              <a:rPr lang="en-US" dirty="0" smtClean="0">
                <a:latin typeface="Century Schoolbook" pitchFamily="18" charset="0"/>
              </a:rPr>
              <a:t> </a:t>
            </a:r>
            <a:r>
              <a:rPr lang="ru-RU" dirty="0" smtClean="0">
                <a:latin typeface="Century Schoolbook" pitchFamily="18" charset="0"/>
              </a:rPr>
              <a:t>в уравнение окружности</a:t>
            </a:r>
            <a:endParaRPr lang="en-US" dirty="0" smtClean="0">
              <a:latin typeface="Century Schoolbook" pitchFamily="18" charset="0"/>
            </a:endParaRPr>
          </a:p>
          <a:p>
            <a:pPr marL="457200" indent="-45720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3600" dirty="0">
                <a:latin typeface="Century Schoolbook" pitchFamily="18" charset="0"/>
              </a:rPr>
              <a:t> </a:t>
            </a:r>
            <a:r>
              <a:rPr lang="en-US" sz="3600" dirty="0" smtClean="0">
                <a:latin typeface="Century Schoolbook" pitchFamily="18" charset="0"/>
              </a:rPr>
              <a:t>             </a:t>
            </a:r>
            <a:r>
              <a:rPr lang="ru-RU" sz="3600" dirty="0" smtClean="0">
                <a:latin typeface="Century Schoolbook" pitchFamily="18" charset="0"/>
              </a:rPr>
              <a:t>(</a:t>
            </a:r>
            <a:r>
              <a:rPr lang="ru-RU" sz="3600" b="1" i="1" dirty="0" smtClean="0">
                <a:latin typeface="Century Schoolbook" pitchFamily="18" charset="0"/>
              </a:rPr>
              <a:t>х</a:t>
            </a:r>
            <a:r>
              <a:rPr lang="ru-RU" sz="3600" b="1" dirty="0" smtClean="0">
                <a:latin typeface="Century Schoolbook" pitchFamily="18" charset="0"/>
              </a:rPr>
              <a:t> – </a:t>
            </a:r>
            <a:r>
              <a:rPr lang="ru-RU" sz="3600" b="1" i="1" dirty="0" smtClean="0">
                <a:solidFill>
                  <a:srgbClr val="FF0000"/>
                </a:solidFill>
                <a:latin typeface="Century Schoolbook" pitchFamily="18" charset="0"/>
              </a:rPr>
              <a:t>а</a:t>
            </a:r>
            <a:r>
              <a:rPr lang="ru-RU" sz="3600" dirty="0" smtClean="0">
                <a:latin typeface="Century Schoolbook" pitchFamily="18" charset="0"/>
              </a:rPr>
              <a:t>)</a:t>
            </a:r>
            <a:r>
              <a:rPr lang="ru-RU" sz="3600" b="1" baseline="30000" dirty="0" smtClean="0">
                <a:latin typeface="Century Schoolbook" pitchFamily="18" charset="0"/>
              </a:rPr>
              <a:t>2</a:t>
            </a:r>
            <a:r>
              <a:rPr lang="ru-RU" sz="3600" b="1" dirty="0" smtClean="0">
                <a:latin typeface="Century Schoolbook" pitchFamily="18" charset="0"/>
              </a:rPr>
              <a:t> </a:t>
            </a:r>
            <a:r>
              <a:rPr lang="ru-RU" sz="3600" b="1" i="1" dirty="0" smtClean="0">
                <a:latin typeface="Century Schoolbook" pitchFamily="18" charset="0"/>
              </a:rPr>
              <a:t>+ </a:t>
            </a:r>
            <a:r>
              <a:rPr lang="ru-RU" sz="3600" dirty="0" smtClean="0">
                <a:latin typeface="Century Schoolbook" pitchFamily="18" charset="0"/>
              </a:rPr>
              <a:t>(</a:t>
            </a:r>
            <a:r>
              <a:rPr lang="ru-RU" sz="3600" b="1" i="1" dirty="0" smtClean="0">
                <a:latin typeface="Century Schoolbook" pitchFamily="18" charset="0"/>
              </a:rPr>
              <a:t>у</a:t>
            </a:r>
            <a:r>
              <a:rPr lang="ru-RU" sz="3600" b="1" dirty="0" smtClean="0">
                <a:latin typeface="Century Schoolbook" pitchFamily="18" charset="0"/>
              </a:rPr>
              <a:t> –</a:t>
            </a:r>
            <a:r>
              <a:rPr lang="en-US" sz="3600" b="1" dirty="0" smtClean="0">
                <a:latin typeface="Century Schoolbook" pitchFamily="18" charset="0"/>
              </a:rPr>
              <a:t> </a:t>
            </a:r>
            <a:r>
              <a:rPr lang="en-US" sz="3600" b="1" i="1" dirty="0" smtClean="0">
                <a:solidFill>
                  <a:srgbClr val="FF0000"/>
                </a:solidFill>
                <a:latin typeface="Century Schoolbook" pitchFamily="18" charset="0"/>
              </a:rPr>
              <a:t>b</a:t>
            </a:r>
            <a:r>
              <a:rPr lang="ru-RU" sz="3600" dirty="0" smtClean="0">
                <a:latin typeface="Century Schoolbook" pitchFamily="18" charset="0"/>
              </a:rPr>
              <a:t>)</a:t>
            </a:r>
            <a:r>
              <a:rPr lang="ru-RU" sz="3600" b="1" baseline="30000" dirty="0" smtClean="0">
                <a:latin typeface="Century Schoolbook" pitchFamily="18" charset="0"/>
              </a:rPr>
              <a:t>2 </a:t>
            </a:r>
            <a:r>
              <a:rPr lang="ru-RU" sz="3600" b="1" i="1" dirty="0" smtClean="0">
                <a:latin typeface="Century Schoolbook" pitchFamily="18" charset="0"/>
              </a:rPr>
              <a:t>= </a:t>
            </a:r>
            <a:r>
              <a:rPr lang="en-US" sz="3600" b="1" i="1" dirty="0" smtClean="0">
                <a:solidFill>
                  <a:srgbClr val="008000"/>
                </a:solidFill>
                <a:latin typeface="Century Schoolbook" pitchFamily="18" charset="0"/>
              </a:rPr>
              <a:t>R</a:t>
            </a:r>
            <a:r>
              <a:rPr lang="en-US" sz="3600" b="1" baseline="30000" dirty="0" smtClean="0">
                <a:latin typeface="Century Schoolbook" pitchFamily="18" charset="0"/>
              </a:rPr>
              <a:t>2</a:t>
            </a:r>
            <a:r>
              <a:rPr lang="ru-RU" sz="3600" b="1" dirty="0" smtClean="0">
                <a:latin typeface="Century Schoolbook" pitchFamily="18" charset="0"/>
              </a:rPr>
              <a:t>.</a:t>
            </a:r>
            <a:endParaRPr lang="ru-RU" sz="3600" dirty="0" smtClean="0">
              <a:solidFill>
                <a:srgbClr val="0000CC"/>
              </a:solidFill>
              <a:latin typeface="Century Schoolbook" pitchFamily="18" charset="0"/>
            </a:endParaRPr>
          </a:p>
          <a:p>
            <a:pPr marL="457200" indent="-457200" eaLnBrk="1" fontAlgn="auto" hangingPunct="1">
              <a:spcAft>
                <a:spcPts val="0"/>
              </a:spcAft>
              <a:buFontTx/>
              <a:buNone/>
              <a:defRPr/>
            </a:pPr>
            <a:endParaRPr lang="ru-RU" dirty="0" smtClean="0">
              <a:latin typeface="Century Schoolbook" pitchFamily="18" charset="0"/>
            </a:endParaRPr>
          </a:p>
        </p:txBody>
      </p:sp>
      <p:sp>
        <p:nvSpPr>
          <p:cNvPr id="2" name="Выгнутая влево стрелка 1">
            <a:hlinkClick r:id="rId2" action="ppaction://hlinksldjump"/>
          </p:cNvPr>
          <p:cNvSpPr/>
          <p:nvPr/>
        </p:nvSpPr>
        <p:spPr>
          <a:xfrm>
            <a:off x="8243888" y="6092825"/>
            <a:ext cx="576262" cy="5048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0825" y="6345238"/>
            <a:ext cx="122555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  <a:hlinkClick r:id="rId3" action="ppaction://hlinksldjump"/>
              </a:rPr>
              <a:t>Задачи</a:t>
            </a:r>
            <a:endParaRPr lang="ru-RU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4313" y="214313"/>
            <a:ext cx="8715375" cy="1384995"/>
          </a:xfrm>
          <a:prstGeom prst="rect">
            <a:avLst/>
          </a:prstGeom>
          <a:solidFill>
            <a:schemeClr val="bg1"/>
          </a:solidFill>
          <a:ln>
            <a:solidFill>
              <a:srgbClr val="009999"/>
            </a:solidFill>
          </a:ln>
        </p:spPr>
        <p:txBody>
          <a:bodyPr>
            <a:spAutoFit/>
          </a:bodyPr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1.</a:t>
            </a: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Calibri" pitchFamily="34" charset="0"/>
                <a:cs typeface="Calibri" pitchFamily="34" charset="0"/>
              </a:rPr>
              <a:t>Определите является  данное уравнение уравнением окружности.</a:t>
            </a: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Calibri" pitchFamily="34" charset="0"/>
                <a:cs typeface="Calibri" pitchFamily="34" charset="0"/>
              </a:rPr>
              <a:t>Найти координаты центра, радиус и диаметр</a:t>
            </a:r>
            <a:endParaRPr lang="ru-RU" sz="28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4587451"/>
              </p:ext>
            </p:extLst>
          </p:nvPr>
        </p:nvGraphicFramePr>
        <p:xfrm>
          <a:off x="447675" y="1857375"/>
          <a:ext cx="2124075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78" name="Формула" r:id="rId3" imgW="774360" imgH="228600" progId="Equation.3">
                  <p:embed/>
                </p:oleObj>
              </mc:Choice>
              <mc:Fallback>
                <p:oleObj name="Формула" r:id="rId3" imgW="7743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675" y="1857375"/>
                        <a:ext cx="2124075" cy="6254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009999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562759"/>
              </p:ext>
            </p:extLst>
          </p:nvPr>
        </p:nvGraphicFramePr>
        <p:xfrm>
          <a:off x="461251" y="2928938"/>
          <a:ext cx="3586163" cy="65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79" name="Формула" r:id="rId5" imgW="1307880" imgH="241200" progId="Equation.3">
                  <p:embed/>
                </p:oleObj>
              </mc:Choice>
              <mc:Fallback>
                <p:oleObj name="Формула" r:id="rId5" imgW="13078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251" y="2928938"/>
                        <a:ext cx="3586163" cy="6588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009999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7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pSp>
        <p:nvGrpSpPr>
          <p:cNvPr id="2" name="Группа 13"/>
          <p:cNvGrpSpPr>
            <a:grpSpLocks/>
          </p:cNvGrpSpPr>
          <p:nvPr/>
        </p:nvGrpSpPr>
        <p:grpSpPr bwMode="auto">
          <a:xfrm>
            <a:off x="2760238" y="1772816"/>
            <a:ext cx="5807075" cy="785813"/>
            <a:chOff x="2571736" y="1428736"/>
            <a:chExt cx="5807734" cy="785818"/>
          </a:xfrm>
        </p:grpSpPr>
        <p:graphicFrame>
          <p:nvGraphicFramePr>
            <p:cNvPr id="4105" name="Object 5"/>
            <p:cNvGraphicFramePr>
              <a:graphicFrameLocks noChangeAspect="1"/>
            </p:cNvGraphicFramePr>
            <p:nvPr/>
          </p:nvGraphicFramePr>
          <p:xfrm>
            <a:off x="5451788" y="1428736"/>
            <a:ext cx="2927682" cy="7858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80" name="Формула" r:id="rId7" imgW="812520" imgH="215640" progId="Equation.3">
                    <p:embed/>
                  </p:oleObj>
                </mc:Choice>
                <mc:Fallback>
                  <p:oleObj name="Формула" r:id="rId7" imgW="812520" imgH="215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51788" y="1428736"/>
                          <a:ext cx="2927682" cy="785818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9525">
                          <a:solidFill>
                            <a:srgbClr val="009999"/>
                          </a:solidFill>
                          <a:miter lim="800000"/>
                          <a:headEnd/>
                          <a:tailEnd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3" name="Прямая со стрелкой 12"/>
            <p:cNvCxnSpPr/>
            <p:nvPr/>
          </p:nvCxnSpPr>
          <p:spPr>
            <a:xfrm>
              <a:off x="2571736" y="1857364"/>
              <a:ext cx="2857825" cy="158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Группа 14"/>
          <p:cNvGrpSpPr>
            <a:grpSpLocks/>
          </p:cNvGrpSpPr>
          <p:nvPr/>
        </p:nvGrpSpPr>
        <p:grpSpPr bwMode="auto">
          <a:xfrm>
            <a:off x="4306463" y="2780928"/>
            <a:ext cx="4602163" cy="785812"/>
            <a:chOff x="2571736" y="1428736"/>
            <a:chExt cx="4602172" cy="785812"/>
          </a:xfrm>
        </p:grpSpPr>
        <p:graphicFrame>
          <p:nvGraphicFramePr>
            <p:cNvPr id="4104" name="Object 7"/>
            <p:cNvGraphicFramePr>
              <a:graphicFrameLocks noChangeAspect="1"/>
            </p:cNvGraphicFramePr>
            <p:nvPr/>
          </p:nvGraphicFramePr>
          <p:xfrm>
            <a:off x="3929058" y="1428736"/>
            <a:ext cx="3244850" cy="7858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81" name="Формула" r:id="rId9" imgW="901440" imgH="215640" progId="Equation.3">
                    <p:embed/>
                  </p:oleObj>
                </mc:Choice>
                <mc:Fallback>
                  <p:oleObj name="Формула" r:id="rId9" imgW="901440" imgH="215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29058" y="1428736"/>
                          <a:ext cx="3244850" cy="78581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9525">
                          <a:solidFill>
                            <a:srgbClr val="009999"/>
                          </a:solidFill>
                          <a:miter lim="800000"/>
                          <a:headEnd/>
                          <a:tailEnd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7" name="Прямая со стрелкой 16"/>
            <p:cNvCxnSpPr/>
            <p:nvPr/>
          </p:nvCxnSpPr>
          <p:spPr>
            <a:xfrm>
              <a:off x="2571736" y="1857361"/>
              <a:ext cx="1357316" cy="158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393074"/>
              </p:ext>
            </p:extLst>
          </p:nvPr>
        </p:nvGraphicFramePr>
        <p:xfrm>
          <a:off x="611560" y="3933056"/>
          <a:ext cx="2159000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2" name="Формула" r:id="rId11" imgW="787320" imgH="228600" progId="Equation.3">
                  <p:embed/>
                </p:oleObj>
              </mc:Choice>
              <mc:Fallback>
                <p:oleObj name="Формула" r:id="rId11" imgW="7873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3933056"/>
                        <a:ext cx="2159000" cy="6254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009999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1103058"/>
              </p:ext>
            </p:extLst>
          </p:nvPr>
        </p:nvGraphicFramePr>
        <p:xfrm>
          <a:off x="611560" y="5805264"/>
          <a:ext cx="2192337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3" name="Формула" r:id="rId13" imgW="799920" imgH="228600" progId="Equation.3">
                  <p:embed/>
                </p:oleObj>
              </mc:Choice>
              <mc:Fallback>
                <p:oleObj name="Формула" r:id="rId13" imgW="7999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5805264"/>
                        <a:ext cx="2192337" cy="6254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009999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6073615"/>
              </p:ext>
            </p:extLst>
          </p:nvPr>
        </p:nvGraphicFramePr>
        <p:xfrm>
          <a:off x="3024981" y="4869160"/>
          <a:ext cx="1951038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4" name="Формула" r:id="rId15" imgW="711000" imgH="228600" progId="Equation.3">
                  <p:embed/>
                </p:oleObj>
              </mc:Choice>
              <mc:Fallback>
                <p:oleObj name="Формула" r:id="rId15" imgW="711000" imgH="228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4981" y="4869160"/>
                        <a:ext cx="1951038" cy="6254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009999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35070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492896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ru-RU" sz="5400" dirty="0" smtClean="0"/>
              <a:t>№ 966(а)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400" dirty="0" smtClean="0">
                <a:solidFill>
                  <a:srgbClr val="FF0000"/>
                </a:solidFill>
              </a:rPr>
              <a:t>РАБОТА ПО УЧЕБНИКУ</a:t>
            </a:r>
            <a:endParaRPr lang="ru-RU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35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332656"/>
            <a:ext cx="7127875" cy="26400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3600" b="1" u="sng" dirty="0" smtClean="0">
                <a:latin typeface="+mn-lt"/>
                <a:ea typeface="Calibri"/>
                <a:cs typeface="Times New Roman"/>
              </a:rPr>
              <a:t>Задача</a:t>
            </a:r>
            <a:r>
              <a:rPr lang="en-US" sz="3600" b="1" u="sng" dirty="0" smtClean="0">
                <a:latin typeface="+mn-lt"/>
                <a:ea typeface="Calibri"/>
                <a:cs typeface="Times New Roman"/>
              </a:rPr>
              <a:t> </a:t>
            </a:r>
            <a:r>
              <a:rPr lang="ru-RU" sz="3600" b="1" u="sng" dirty="0" smtClean="0">
                <a:latin typeface="+mn-lt"/>
                <a:ea typeface="Calibri"/>
                <a:cs typeface="Times New Roman"/>
              </a:rPr>
              <a:t> № 2: </a:t>
            </a:r>
            <a:endParaRPr lang="ru-RU" sz="3600" u="sng" dirty="0">
              <a:latin typeface="+mn-lt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3600" dirty="0">
                <a:latin typeface="+mn-lt"/>
                <a:ea typeface="Calibri"/>
                <a:cs typeface="Times New Roman"/>
              </a:rPr>
              <a:t>Напишите уравнение окружности с центром в начале координат и диаметром 8.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48187" y="3284984"/>
            <a:ext cx="6227762" cy="21240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 u="sng" dirty="0">
                <a:solidFill>
                  <a:srgbClr val="FF0000"/>
                </a:solidFill>
              </a:rPr>
              <a:t>Так как диаметр </a:t>
            </a:r>
            <a:r>
              <a:rPr lang="ru-RU" sz="3200" dirty="0">
                <a:solidFill>
                  <a:srgbClr val="FF0000"/>
                </a:solidFill>
              </a:rPr>
              <a:t>окружности в </a:t>
            </a:r>
            <a:r>
              <a:rPr lang="ru-RU" sz="3200" u="sng" dirty="0">
                <a:solidFill>
                  <a:srgbClr val="FF0000"/>
                </a:solidFill>
              </a:rPr>
              <a:t>два раза больше её радиуса</a:t>
            </a:r>
            <a:r>
              <a:rPr lang="ru-RU" sz="3200" dirty="0">
                <a:solidFill>
                  <a:srgbClr val="FF0000"/>
                </a:solidFill>
              </a:rPr>
              <a:t>, то </a:t>
            </a:r>
            <a:r>
              <a:rPr lang="ru-RU" sz="3600" dirty="0">
                <a:solidFill>
                  <a:srgbClr val="FF0000"/>
                </a:solidFill>
              </a:rPr>
              <a:t>r=8÷2=4. </a:t>
            </a:r>
          </a:p>
          <a:p>
            <a:pPr algn="r"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Поэтому  х²+у²=16.</a:t>
            </a:r>
          </a:p>
        </p:txBody>
      </p:sp>
    </p:spTree>
    <p:extLst>
      <p:ext uri="{BB962C8B-B14F-4D97-AF65-F5344CB8AC3E}">
        <p14:creationId xmlns:p14="http://schemas.microsoft.com/office/powerpoint/2010/main" val="111098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692150"/>
            <a:ext cx="7848600" cy="1296988"/>
          </a:xfrm>
        </p:spPr>
        <p:txBody>
          <a:bodyPr rtlCol="0">
            <a:noAutofit/>
          </a:bodyPr>
          <a:lstStyle/>
          <a:p>
            <a:pPr marL="0" indent="0" algn="l" eaLnBrk="1" fontAlgn="auto" hangingPunct="1">
              <a:spcAft>
                <a:spcPts val="0"/>
              </a:spcAft>
              <a:buNone/>
              <a:defRPr/>
            </a:pPr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itchFamily="18" charset="0"/>
              </a:rPr>
              <a:t>Задача № 3:</a:t>
            </a:r>
            <a:b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itchFamily="18" charset="0"/>
              </a:rPr>
            </a:br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itchFamily="18" charset="0"/>
              </a:rPr>
              <a:t>Постройте в тетради окружности, заданные уравнениями: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685800" y="2643188"/>
            <a:ext cx="7772400" cy="3452812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4400" b="1" dirty="0" smtClean="0">
                <a:solidFill>
                  <a:srgbClr val="0070C0"/>
                </a:solidFill>
                <a:latin typeface="Century Schoolbook" pitchFamily="18" charset="0"/>
              </a:rPr>
              <a:t>1) (</a:t>
            </a:r>
            <a:r>
              <a:rPr lang="ru-RU" sz="4400" b="1" i="1" dirty="0" smtClean="0">
                <a:solidFill>
                  <a:srgbClr val="0070C0"/>
                </a:solidFill>
                <a:latin typeface="Century Schoolbook" pitchFamily="18" charset="0"/>
              </a:rPr>
              <a:t>х</a:t>
            </a:r>
            <a:r>
              <a:rPr lang="ru-RU" sz="4400" b="1" dirty="0" smtClean="0">
                <a:solidFill>
                  <a:srgbClr val="0070C0"/>
                </a:solidFill>
                <a:latin typeface="Century Schoolbook" pitchFamily="18" charset="0"/>
              </a:rPr>
              <a:t> – 5)</a:t>
            </a:r>
            <a:r>
              <a:rPr lang="ru-RU" sz="4400" b="1" baseline="30000" dirty="0" smtClean="0">
                <a:solidFill>
                  <a:srgbClr val="0070C0"/>
                </a:solidFill>
                <a:latin typeface="Century Schoolbook" pitchFamily="18" charset="0"/>
              </a:rPr>
              <a:t>2</a:t>
            </a:r>
            <a:r>
              <a:rPr lang="ru-RU" sz="4400" b="1" dirty="0" smtClean="0">
                <a:solidFill>
                  <a:srgbClr val="0070C0"/>
                </a:solidFill>
                <a:latin typeface="Century Schoolbook" pitchFamily="18" charset="0"/>
              </a:rPr>
              <a:t> </a:t>
            </a:r>
            <a:r>
              <a:rPr lang="ru-RU" sz="4400" b="1" i="1" dirty="0" smtClean="0">
                <a:solidFill>
                  <a:srgbClr val="0070C0"/>
                </a:solidFill>
                <a:latin typeface="Century Schoolbook" pitchFamily="18" charset="0"/>
              </a:rPr>
              <a:t>+ </a:t>
            </a:r>
            <a:r>
              <a:rPr lang="ru-RU" sz="4400" b="1" dirty="0" smtClean="0">
                <a:solidFill>
                  <a:srgbClr val="0070C0"/>
                </a:solidFill>
                <a:latin typeface="Century Schoolbook" pitchFamily="18" charset="0"/>
              </a:rPr>
              <a:t>(</a:t>
            </a:r>
            <a:r>
              <a:rPr lang="ru-RU" sz="4400" b="1" i="1" dirty="0" smtClean="0">
                <a:solidFill>
                  <a:srgbClr val="0070C0"/>
                </a:solidFill>
                <a:latin typeface="Century Schoolbook" pitchFamily="18" charset="0"/>
              </a:rPr>
              <a:t>у</a:t>
            </a:r>
            <a:r>
              <a:rPr lang="ru-RU" sz="4400" b="1" dirty="0" smtClean="0">
                <a:solidFill>
                  <a:srgbClr val="0070C0"/>
                </a:solidFill>
                <a:latin typeface="Century Schoolbook" pitchFamily="18" charset="0"/>
              </a:rPr>
              <a:t> +</a:t>
            </a:r>
            <a:r>
              <a:rPr lang="en-US" sz="4400" b="1" dirty="0" smtClean="0">
                <a:solidFill>
                  <a:srgbClr val="0070C0"/>
                </a:solidFill>
                <a:latin typeface="Century Schoolbook" pitchFamily="18" charset="0"/>
              </a:rPr>
              <a:t> </a:t>
            </a:r>
            <a:r>
              <a:rPr lang="ru-RU" sz="4400" b="1" dirty="0" smtClean="0">
                <a:solidFill>
                  <a:srgbClr val="0070C0"/>
                </a:solidFill>
                <a:latin typeface="Century Schoolbook" pitchFamily="18" charset="0"/>
              </a:rPr>
              <a:t>3)</a:t>
            </a:r>
            <a:r>
              <a:rPr lang="ru-RU" sz="4400" b="1" baseline="30000" dirty="0" smtClean="0">
                <a:solidFill>
                  <a:srgbClr val="0070C0"/>
                </a:solidFill>
                <a:latin typeface="Century Schoolbook" pitchFamily="18" charset="0"/>
              </a:rPr>
              <a:t>2</a:t>
            </a:r>
            <a:r>
              <a:rPr lang="ru-RU" sz="4400" b="1" dirty="0" smtClean="0">
                <a:solidFill>
                  <a:srgbClr val="0070C0"/>
                </a:solidFill>
                <a:latin typeface="Century Schoolbook" pitchFamily="18" charset="0"/>
              </a:rPr>
              <a:t> </a:t>
            </a:r>
            <a:r>
              <a:rPr lang="ru-RU" sz="4400" b="1" i="1" dirty="0" smtClean="0">
                <a:solidFill>
                  <a:srgbClr val="0070C0"/>
                </a:solidFill>
                <a:latin typeface="Century Schoolbook" pitchFamily="18" charset="0"/>
              </a:rPr>
              <a:t>= </a:t>
            </a:r>
            <a:r>
              <a:rPr lang="en-US" sz="4400" b="1" dirty="0">
                <a:solidFill>
                  <a:srgbClr val="0070C0"/>
                </a:solidFill>
                <a:latin typeface="Century Schoolbook" pitchFamily="18" charset="0"/>
              </a:rPr>
              <a:t>9</a:t>
            </a:r>
            <a:r>
              <a:rPr lang="ru-RU" sz="4400" b="1" dirty="0" smtClean="0">
                <a:solidFill>
                  <a:srgbClr val="0070C0"/>
                </a:solidFill>
                <a:latin typeface="Century Schoolbook" pitchFamily="18" charset="0"/>
              </a:rPr>
              <a:t>;</a:t>
            </a:r>
          </a:p>
          <a:p>
            <a:pPr marL="514350" indent="-514350" eaLnBrk="1" fontAlgn="auto" hangingPunct="1">
              <a:spcAft>
                <a:spcPts val="0"/>
              </a:spcAft>
              <a:buFontTx/>
              <a:buNone/>
              <a:defRPr/>
            </a:pPr>
            <a:endParaRPr lang="ru-RU" sz="4400" b="1" baseline="30000" dirty="0" smtClean="0">
              <a:solidFill>
                <a:srgbClr val="0070C0"/>
              </a:solidFill>
              <a:latin typeface="Century Schoolbook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4400" b="1" dirty="0" smtClean="0">
                <a:solidFill>
                  <a:srgbClr val="0070C0"/>
                </a:solidFill>
                <a:latin typeface="Century Schoolbook" pitchFamily="18" charset="0"/>
              </a:rPr>
              <a:t>2) (</a:t>
            </a:r>
            <a:r>
              <a:rPr lang="ru-RU" sz="4400" b="1" i="1" dirty="0" smtClean="0">
                <a:solidFill>
                  <a:srgbClr val="0070C0"/>
                </a:solidFill>
                <a:latin typeface="Century Schoolbook" pitchFamily="18" charset="0"/>
              </a:rPr>
              <a:t>х</a:t>
            </a:r>
            <a:r>
              <a:rPr lang="ru-RU" sz="4400" b="1" dirty="0" smtClean="0">
                <a:solidFill>
                  <a:srgbClr val="0070C0"/>
                </a:solidFill>
                <a:latin typeface="Century Schoolbook" pitchFamily="18" charset="0"/>
              </a:rPr>
              <a:t> + 1)</a:t>
            </a:r>
            <a:r>
              <a:rPr lang="ru-RU" sz="4400" b="1" baseline="30000" dirty="0" smtClean="0">
                <a:solidFill>
                  <a:srgbClr val="0070C0"/>
                </a:solidFill>
                <a:latin typeface="Century Schoolbook" pitchFamily="18" charset="0"/>
              </a:rPr>
              <a:t>2</a:t>
            </a:r>
            <a:r>
              <a:rPr lang="ru-RU" sz="4400" b="1" dirty="0" smtClean="0">
                <a:solidFill>
                  <a:srgbClr val="0070C0"/>
                </a:solidFill>
                <a:latin typeface="Century Schoolbook" pitchFamily="18" charset="0"/>
              </a:rPr>
              <a:t> </a:t>
            </a:r>
            <a:r>
              <a:rPr lang="ru-RU" sz="4400" b="1" i="1" dirty="0" smtClean="0">
                <a:solidFill>
                  <a:srgbClr val="0070C0"/>
                </a:solidFill>
                <a:latin typeface="Century Schoolbook" pitchFamily="18" charset="0"/>
              </a:rPr>
              <a:t>+ </a:t>
            </a:r>
            <a:r>
              <a:rPr lang="ru-RU" sz="4400" b="1" dirty="0" smtClean="0">
                <a:solidFill>
                  <a:srgbClr val="0070C0"/>
                </a:solidFill>
                <a:latin typeface="Century Schoolbook" pitchFamily="18" charset="0"/>
              </a:rPr>
              <a:t>(</a:t>
            </a:r>
            <a:r>
              <a:rPr lang="ru-RU" sz="4400" b="1" i="1" dirty="0" smtClean="0">
                <a:solidFill>
                  <a:srgbClr val="0070C0"/>
                </a:solidFill>
                <a:latin typeface="Century Schoolbook" pitchFamily="18" charset="0"/>
              </a:rPr>
              <a:t>у</a:t>
            </a:r>
            <a:r>
              <a:rPr lang="ru-RU" sz="4400" b="1" dirty="0" smtClean="0">
                <a:solidFill>
                  <a:srgbClr val="0070C0"/>
                </a:solidFill>
                <a:latin typeface="Century Schoolbook" pitchFamily="18" charset="0"/>
              </a:rPr>
              <a:t> –</a:t>
            </a:r>
            <a:r>
              <a:rPr lang="en-US" sz="4400" b="1" dirty="0" smtClean="0">
                <a:solidFill>
                  <a:srgbClr val="0070C0"/>
                </a:solidFill>
                <a:latin typeface="Century Schoolbook" pitchFamily="18" charset="0"/>
              </a:rPr>
              <a:t> </a:t>
            </a:r>
            <a:r>
              <a:rPr lang="ru-RU" sz="4400" b="1" dirty="0" smtClean="0">
                <a:solidFill>
                  <a:srgbClr val="0070C0"/>
                </a:solidFill>
                <a:latin typeface="Century Schoolbook" pitchFamily="18" charset="0"/>
              </a:rPr>
              <a:t>7)</a:t>
            </a:r>
            <a:r>
              <a:rPr lang="ru-RU" sz="4400" b="1" baseline="30000" dirty="0" smtClean="0">
                <a:solidFill>
                  <a:srgbClr val="0070C0"/>
                </a:solidFill>
                <a:latin typeface="Century Schoolbook" pitchFamily="18" charset="0"/>
              </a:rPr>
              <a:t>2</a:t>
            </a:r>
            <a:r>
              <a:rPr lang="ru-RU" sz="4400" b="1" dirty="0" smtClean="0">
                <a:solidFill>
                  <a:srgbClr val="0070C0"/>
                </a:solidFill>
                <a:latin typeface="Century Schoolbook" pitchFamily="18" charset="0"/>
              </a:rPr>
              <a:t> </a:t>
            </a:r>
            <a:r>
              <a:rPr lang="ru-RU" sz="4400" b="1" i="1" dirty="0" smtClean="0">
                <a:solidFill>
                  <a:srgbClr val="0070C0"/>
                </a:solidFill>
                <a:latin typeface="Century Schoolbook" pitchFamily="18" charset="0"/>
              </a:rPr>
              <a:t>= </a:t>
            </a:r>
            <a:r>
              <a:rPr lang="en-US" sz="4400" b="1" dirty="0" smtClean="0">
                <a:solidFill>
                  <a:srgbClr val="0070C0"/>
                </a:solidFill>
                <a:latin typeface="Century Schoolbook" pitchFamily="18" charset="0"/>
              </a:rPr>
              <a:t>16</a:t>
            </a:r>
            <a:r>
              <a:rPr lang="ru-RU" sz="4400" b="1" dirty="0" smtClean="0">
                <a:solidFill>
                  <a:srgbClr val="0070C0"/>
                </a:solidFill>
                <a:latin typeface="Century Schoolbook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558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1663" y="642938"/>
            <a:ext cx="8362950" cy="914400"/>
          </a:xfrm>
        </p:spPr>
        <p:txBody>
          <a:bodyPr rtlCol="0">
            <a:normAutofit fontScale="90000"/>
          </a:bodyPr>
          <a:lstStyle/>
          <a:p>
            <a:pPr marL="0" indent="0" algn="l" eaLnBrk="1" fontAlgn="auto" hangingPunct="1">
              <a:spcAft>
                <a:spcPts val="0"/>
              </a:spcAft>
              <a:buNone/>
              <a:defRPr/>
            </a:pPr>
            <a:r>
              <a:rPr lang="ru-RU" sz="3100" dirty="0" smtClean="0">
                <a:solidFill>
                  <a:schemeClr val="tx1"/>
                </a:solidFill>
                <a:latin typeface="Century Schoolbook" pitchFamily="18" charset="0"/>
              </a:rPr>
              <a:t>Задача № 4:</a:t>
            </a:r>
            <a:r>
              <a:rPr lang="ru-RU" sz="3100" dirty="0">
                <a:solidFill>
                  <a:srgbClr val="009D51"/>
                </a:solidFill>
                <a:latin typeface="Century Schoolbook" pitchFamily="18" charset="0"/>
              </a:rPr>
              <a:t/>
            </a:r>
            <a:br>
              <a:rPr lang="ru-RU" sz="3100" dirty="0">
                <a:solidFill>
                  <a:srgbClr val="009D51"/>
                </a:solidFill>
                <a:latin typeface="Century Schoolbook" pitchFamily="18" charset="0"/>
              </a:rPr>
            </a:b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itchFamily="18" charset="0"/>
              </a:rPr>
              <a:t>Составьте уравнение окружности с центром </a:t>
            </a:r>
            <a:r>
              <a:rPr lang="ru-RU" sz="28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itchFamily="18" charset="0"/>
              </a:rPr>
              <a:t>А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itchFamily="18" charset="0"/>
              </a:rPr>
              <a:t>(3;2), проходящей через </a:t>
            </a:r>
            <a:r>
              <a:rPr lang="ru-RU" sz="28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itchFamily="18" charset="0"/>
              </a:rPr>
              <a:t>В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itchFamily="18" charset="0"/>
              </a:rPr>
              <a:t>(7;5).</a:t>
            </a:r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2" cstate="print"/>
          <a:srcRect l="37344" t="-1255" r="20970" b="11918"/>
          <a:stretch>
            <a:fillRect/>
          </a:stretch>
        </p:blipFill>
        <p:spPr bwMode="auto">
          <a:xfrm>
            <a:off x="2267744" y="2290163"/>
            <a:ext cx="4104456" cy="41764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599244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31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99592" y="2132856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ru-RU" dirty="0" smtClean="0">
                <a:solidFill>
                  <a:srgbClr val="FF0000"/>
                </a:solidFill>
              </a:rPr>
              <a:t>Самостоятельная работа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06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179512" y="188640"/>
            <a:ext cx="8784976" cy="666936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r4RRRR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14313" y="214313"/>
            <a:ext cx="8715375" cy="954087"/>
          </a:xfrm>
          <a:prstGeom prst="rect">
            <a:avLst/>
          </a:prstGeom>
          <a:solidFill>
            <a:schemeClr val="bg1"/>
          </a:solidFill>
          <a:ln>
            <a:solidFill>
              <a:srgbClr val="009999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Составьте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уравнение окружности, изображенной на рисунке: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Группа 10"/>
          <p:cNvGrpSpPr>
            <a:grpSpLocks/>
          </p:cNvGrpSpPr>
          <p:nvPr/>
        </p:nvGrpSpPr>
        <p:grpSpPr bwMode="auto">
          <a:xfrm>
            <a:off x="285750" y="1428750"/>
            <a:ext cx="4143375" cy="3727450"/>
            <a:chOff x="285720" y="1428736"/>
            <a:chExt cx="4143404" cy="3726918"/>
          </a:xfrm>
        </p:grpSpPr>
        <p:pic>
          <p:nvPicPr>
            <p:cNvPr id="1029" name="Рисунок 8" descr="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85720" y="1428736"/>
              <a:ext cx="4143404" cy="3714776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</p:pic>
        <p:sp>
          <p:nvSpPr>
            <p:cNvPr id="1030" name="TextBox 9"/>
            <p:cNvSpPr txBox="1">
              <a:spLocks noChangeArrowheads="1"/>
            </p:cNvSpPr>
            <p:nvPr/>
          </p:nvSpPr>
          <p:spPr bwMode="auto">
            <a:xfrm>
              <a:off x="3214678" y="4786322"/>
              <a:ext cx="1175515" cy="36933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>
                  <a:latin typeface="Times New Roman" pitchFamily="18" charset="0"/>
                  <a:cs typeface="Times New Roman" pitchFamily="18" charset="0"/>
                </a:rPr>
                <a:t>Рисунок 1</a:t>
              </a:r>
            </a:p>
          </p:txBody>
        </p:sp>
      </p:grpSp>
      <p:graphicFrame>
        <p:nvGraphicFramePr>
          <p:cNvPr id="12" name="Object 2"/>
          <p:cNvGraphicFramePr>
            <a:graphicFrameLocks noChangeAspect="1"/>
          </p:cNvGraphicFramePr>
          <p:nvPr/>
        </p:nvGraphicFramePr>
        <p:xfrm>
          <a:off x="4572000" y="2420888"/>
          <a:ext cx="3582987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9" name="Формула" r:id="rId5" imgW="1307880" imgH="241200" progId="Equation.3">
                  <p:embed/>
                </p:oleObj>
              </mc:Choice>
              <mc:Fallback>
                <p:oleObj name="Формула" r:id="rId5" imgW="13078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420888"/>
                        <a:ext cx="3582987" cy="660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009999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788024" y="1412776"/>
            <a:ext cx="8675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R-</a:t>
            </a:r>
            <a:r>
              <a:rPr lang="ru-RU" sz="4000" b="1" dirty="0" smtClean="0"/>
              <a:t>?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27769593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359024" y="188640"/>
            <a:ext cx="8784976" cy="666936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     </a:t>
            </a:r>
            <a:r>
              <a:rPr lang="en-US" dirty="0" err="1" smtClean="0"/>
              <a:t>rr</a:t>
            </a:r>
            <a:r>
              <a:rPr lang="ru-RU" dirty="0" smtClean="0"/>
              <a:t>0-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14313" y="214313"/>
            <a:ext cx="8715375" cy="954087"/>
          </a:xfrm>
          <a:prstGeom prst="rect">
            <a:avLst/>
          </a:prstGeom>
          <a:solidFill>
            <a:schemeClr val="bg1"/>
          </a:solidFill>
          <a:ln>
            <a:solidFill>
              <a:srgbClr val="009999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Составьте уравнение окружности, изображенной на рисунке:</a:t>
            </a:r>
          </a:p>
        </p:txBody>
      </p:sp>
      <p:graphicFrame>
        <p:nvGraphicFramePr>
          <p:cNvPr id="12" name="Object 2"/>
          <p:cNvGraphicFramePr>
            <a:graphicFrameLocks noChangeAspect="1"/>
          </p:cNvGraphicFramePr>
          <p:nvPr/>
        </p:nvGraphicFramePr>
        <p:xfrm>
          <a:off x="4932040" y="3645024"/>
          <a:ext cx="2821558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3" name="Формула" r:id="rId3" imgW="1002960" imgH="241200" progId="Equation.3">
                  <p:embed/>
                </p:oleObj>
              </mc:Choice>
              <mc:Fallback>
                <p:oleObj name="Формула" r:id="rId3" imgW="10029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040" y="3645024"/>
                        <a:ext cx="2821558" cy="660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009999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Группа 8"/>
          <p:cNvGrpSpPr>
            <a:grpSpLocks/>
          </p:cNvGrpSpPr>
          <p:nvPr/>
        </p:nvGrpSpPr>
        <p:grpSpPr bwMode="auto">
          <a:xfrm>
            <a:off x="428625" y="1357313"/>
            <a:ext cx="4143375" cy="4799012"/>
            <a:chOff x="428596" y="1357298"/>
            <a:chExt cx="4143404" cy="4798488"/>
          </a:xfrm>
        </p:grpSpPr>
        <p:pic>
          <p:nvPicPr>
            <p:cNvPr id="2053" name="Рисунок 6" descr="5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28596" y="1357298"/>
              <a:ext cx="4143404" cy="4786346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</p:pic>
        <p:sp>
          <p:nvSpPr>
            <p:cNvPr id="2054" name="TextBox 9"/>
            <p:cNvSpPr txBox="1">
              <a:spLocks noChangeArrowheads="1"/>
            </p:cNvSpPr>
            <p:nvPr/>
          </p:nvSpPr>
          <p:spPr bwMode="auto">
            <a:xfrm>
              <a:off x="3357554" y="5786454"/>
              <a:ext cx="1175515" cy="36933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>
                  <a:latin typeface="Times New Roman" pitchFamily="18" charset="0"/>
                  <a:cs typeface="Times New Roman" pitchFamily="18" charset="0"/>
                </a:rPr>
                <a:t>Рисунок 2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436096" y="2708920"/>
            <a:ext cx="870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R-</a:t>
            </a:r>
            <a:r>
              <a:rPr lang="ru-RU" sz="3600" b="1" dirty="0" smtClean="0"/>
              <a:t>?</a:t>
            </a:r>
            <a:endParaRPr lang="ru-RU" sz="3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076056" y="1772816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С (</a:t>
            </a:r>
            <a:r>
              <a:rPr lang="ru-RU" sz="2800" b="1" dirty="0" err="1" smtClean="0"/>
              <a:t>Хо;Уо</a:t>
            </a:r>
            <a:r>
              <a:rPr lang="ru-RU" sz="3600" b="1" dirty="0" smtClean="0"/>
              <a:t>)-?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8647113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179512" y="0"/>
            <a:ext cx="8784976" cy="685800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14313" y="214313"/>
            <a:ext cx="8715375" cy="954087"/>
          </a:xfrm>
          <a:prstGeom prst="rect">
            <a:avLst/>
          </a:prstGeom>
          <a:solidFill>
            <a:schemeClr val="bg1"/>
          </a:solidFill>
          <a:ln>
            <a:solidFill>
              <a:srgbClr val="009999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Составьте уравнение окружности, изображенной на рисунке:</a:t>
            </a:r>
          </a:p>
        </p:txBody>
      </p:sp>
      <p:graphicFrame>
        <p:nvGraphicFramePr>
          <p:cNvPr id="12" name="Object 2"/>
          <p:cNvGraphicFramePr>
            <a:graphicFrameLocks noChangeAspect="1"/>
          </p:cNvGraphicFramePr>
          <p:nvPr/>
        </p:nvGraphicFramePr>
        <p:xfrm>
          <a:off x="5076056" y="3284984"/>
          <a:ext cx="37592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7" name="Формула" r:id="rId3" imgW="1371600" imgH="241200" progId="Equation.3">
                  <p:embed/>
                </p:oleObj>
              </mc:Choice>
              <mc:Fallback>
                <p:oleObj name="Формула" r:id="rId3" imgW="13716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056" y="3284984"/>
                        <a:ext cx="3759200" cy="660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009999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Группа 10"/>
          <p:cNvGrpSpPr>
            <a:grpSpLocks/>
          </p:cNvGrpSpPr>
          <p:nvPr/>
        </p:nvGrpSpPr>
        <p:grpSpPr bwMode="auto">
          <a:xfrm>
            <a:off x="323528" y="1412776"/>
            <a:ext cx="4533900" cy="3840163"/>
            <a:chOff x="357158" y="1428736"/>
            <a:chExt cx="4533923" cy="3839548"/>
          </a:xfrm>
        </p:grpSpPr>
        <p:pic>
          <p:nvPicPr>
            <p:cNvPr id="3077" name="Рисунок 8" descr="5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57158" y="1428736"/>
              <a:ext cx="4533923" cy="3839548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</p:pic>
        <p:sp>
          <p:nvSpPr>
            <p:cNvPr id="3078" name="TextBox 9"/>
            <p:cNvSpPr txBox="1">
              <a:spLocks noChangeArrowheads="1"/>
            </p:cNvSpPr>
            <p:nvPr/>
          </p:nvSpPr>
          <p:spPr bwMode="auto">
            <a:xfrm>
              <a:off x="3714744" y="4857760"/>
              <a:ext cx="1175515" cy="36933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>
                  <a:latin typeface="Times New Roman" pitchFamily="18" charset="0"/>
                  <a:cs typeface="Times New Roman" pitchFamily="18" charset="0"/>
                </a:rPr>
                <a:t>Рисунок 3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580112" y="2060848"/>
            <a:ext cx="7986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R-</a:t>
            </a:r>
            <a:r>
              <a:rPr lang="ru-RU" sz="3600" b="1" dirty="0" smtClean="0"/>
              <a:t>?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4560979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9921" name="Group 113"/>
              <p:cNvGraphicFramePr>
                <a:graphicFrameLocks noGrp="1"/>
              </p:cNvGraphicFramePr>
              <p:nvPr>
                <p:ph/>
                <p:extLst>
                  <p:ext uri="{D42A27DB-BD31-4B8C-83A1-F6EECF244321}">
                    <p14:modId xmlns:p14="http://schemas.microsoft.com/office/powerpoint/2010/main" val="2775866876"/>
                  </p:ext>
                </p:extLst>
              </p:nvPr>
            </p:nvGraphicFramePr>
            <p:xfrm>
              <a:off x="323850" y="1628775"/>
              <a:ext cx="8288338" cy="4213226"/>
            </p:xfrm>
            <a:graphic>
              <a:graphicData uri="http://schemas.openxmlformats.org/drawingml/2006/table">
                <a:tbl>
                  <a:tblPr/>
                  <a:tblGrid>
                    <a:gridCol w="516697"/>
                    <a:gridCol w="3845071"/>
                    <a:gridCol w="1405024"/>
                    <a:gridCol w="2521546"/>
                  </a:tblGrid>
                  <a:tr h="72948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5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№</a:t>
                          </a:r>
                        </a:p>
                      </a:txBody>
                      <a:tcPr marL="91436" marR="91436" anchor="ctr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Уравнение окружности</a:t>
                          </a: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Радиус</a:t>
                          </a: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400" b="0" i="0" u="none" strike="noStrike" cap="none" normalizeH="0" baseline="0" dirty="0" err="1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Коорд</a:t>
                          </a:r>
                          <a:r>
                            <a:rPr kumimoji="0" lang="ru-RU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. </a:t>
                          </a:r>
                          <a:r>
                            <a:rPr kumimoji="0" lang="ru-RU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центра</a:t>
                          </a: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58062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1</a:t>
                          </a:r>
                        </a:p>
                      </a:txBody>
                      <a:tcPr marL="91436" marR="91436" anchor="ctr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(</a:t>
                          </a: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х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– 5)</a:t>
                          </a:r>
                          <a:r>
                            <a:rPr kumimoji="0" lang="ru-RU" sz="2800" b="0" i="0" u="none" strike="noStrike" cap="none" normalizeH="0" baseline="3000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2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+ 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(</a:t>
                          </a: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у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+</a:t>
                          </a:r>
                          <a:r>
                            <a:rPr kumimoji="0" lang="en-US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3)</a:t>
                          </a:r>
                          <a:r>
                            <a:rPr kumimoji="0" lang="ru-RU" sz="2800" b="0" i="0" u="none" strike="noStrike" cap="none" normalizeH="0" baseline="3000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2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= 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36</a:t>
                          </a:r>
                          <a:endParaRPr kumimoji="0" lang="ru-RU" sz="2800" b="0" i="0" u="none" strike="noStrike" cap="none" normalizeH="0" baseline="3000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entury Schoolbook" pitchFamily="18" charset="0"/>
                          </a:endParaRP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6</a:t>
                          </a: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(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5</a:t>
                          </a:r>
                          <a:r>
                            <a:rPr kumimoji="0" lang="en-US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; -3 )</a:t>
                          </a: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58062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2</a:t>
                          </a:r>
                        </a:p>
                      </a:txBody>
                      <a:tcPr marL="91436" marR="91436" anchor="ctr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(</a:t>
                          </a: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х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– 1)</a:t>
                          </a:r>
                          <a:r>
                            <a:rPr kumimoji="0" lang="ru-RU" sz="2800" b="0" i="0" u="none" strike="noStrike" cap="none" normalizeH="0" baseline="3000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2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+ 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(</a:t>
                          </a: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у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+</a:t>
                          </a:r>
                          <a:r>
                            <a:rPr kumimoji="0" lang="en-US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1)</a:t>
                          </a:r>
                          <a:r>
                            <a:rPr kumimoji="0" lang="ru-RU" sz="2800" b="0" i="0" u="none" strike="noStrike" cap="none" normalizeH="0" baseline="3000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2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= 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2</a:t>
                          </a:r>
                          <a:endParaRPr kumimoji="0" lang="ru-RU" sz="2800" b="0" i="0" u="none" strike="noStrike" cap="none" normalizeH="0" baseline="3000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entury Schoolbook" pitchFamily="18" charset="0"/>
                          </a:endParaRP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ru-RU" sz="28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ru-RU" sz="28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ru-RU" sz="28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entury Schoolbook" pitchFamily="18" charset="0"/>
                          </a:endParaRP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( 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1</a:t>
                          </a:r>
                          <a:r>
                            <a:rPr kumimoji="0" lang="en-US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; -1 )</a:t>
                          </a: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58062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3</a:t>
                          </a:r>
                        </a:p>
                      </a:txBody>
                      <a:tcPr marL="91436" marR="91436" anchor="ctr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(</a:t>
                          </a: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х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+ 1)</a:t>
                          </a:r>
                          <a:r>
                            <a:rPr kumimoji="0" lang="ru-RU" sz="2800" b="0" i="0" u="none" strike="noStrike" cap="none" normalizeH="0" baseline="3000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2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+ 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(</a:t>
                          </a: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у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–</a:t>
                          </a:r>
                          <a:r>
                            <a:rPr kumimoji="0" lang="en-US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7)</a:t>
                          </a:r>
                          <a:r>
                            <a:rPr kumimoji="0" lang="ru-RU" sz="2800" b="0" i="0" u="none" strike="noStrike" cap="none" normalizeH="0" baseline="3000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2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= 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49</a:t>
                          </a:r>
                          <a:endParaRPr kumimoji="0" lang="ru-RU" sz="2800" b="0" i="0" u="none" strike="noStrike" cap="none" normalizeH="0" baseline="3000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entury Schoolbook" pitchFamily="18" charset="0"/>
                          </a:endParaRP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7</a:t>
                          </a: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(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-1</a:t>
                          </a:r>
                          <a:r>
                            <a:rPr kumimoji="0" lang="en-US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; 7 )</a:t>
                          </a: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58062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4</a:t>
                          </a:r>
                        </a:p>
                      </a:txBody>
                      <a:tcPr marL="91436" marR="91436" anchor="ctr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х</a:t>
                          </a:r>
                          <a:r>
                            <a:rPr kumimoji="0" lang="ru-RU" sz="2800" b="0" i="0" u="none" strike="noStrike" cap="none" normalizeH="0" baseline="3000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2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+  у</a:t>
                          </a:r>
                          <a:r>
                            <a:rPr kumimoji="0" lang="ru-RU" sz="2800" b="0" i="0" u="none" strike="noStrike" cap="none" normalizeH="0" baseline="3000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2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= 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81</a:t>
                          </a:r>
                          <a:endParaRPr kumimoji="0" lang="ru-RU" sz="2800" b="0" i="0" u="none" strike="noStrike" cap="none" normalizeH="0" baseline="3000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entury Schoolbook" pitchFamily="18" charset="0"/>
                          </a:endParaRP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9</a:t>
                          </a: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(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0</a:t>
                          </a:r>
                          <a:r>
                            <a:rPr kumimoji="0" lang="en-US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; 0)</a:t>
                          </a: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58062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5</a:t>
                          </a:r>
                        </a:p>
                      </a:txBody>
                      <a:tcPr marL="91436" marR="91436" anchor="ctr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(</a:t>
                          </a:r>
                          <a:r>
                            <a:rPr kumimoji="0" lang="ru-RU" sz="28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у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–</a:t>
                          </a:r>
                          <a:r>
                            <a:rPr kumimoji="0" lang="en-US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5)</a:t>
                          </a:r>
                          <a:r>
                            <a:rPr kumimoji="0" lang="ru-RU" sz="2800" b="0" i="0" u="none" strike="noStrike" cap="none" normalizeH="0" baseline="30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2 </a:t>
                          </a:r>
                          <a:r>
                            <a:rPr kumimoji="0" lang="ru-RU" sz="28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+ 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(</a:t>
                          </a:r>
                          <a:r>
                            <a:rPr kumimoji="0" lang="ru-RU" sz="28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х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+ 3)</a:t>
                          </a:r>
                          <a:r>
                            <a:rPr kumimoji="0" lang="ru-RU" sz="2800" b="0" i="0" u="none" strike="noStrike" cap="none" normalizeH="0" baseline="30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2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= 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7</a:t>
                          </a:r>
                          <a:endParaRPr kumimoji="0" lang="ru-RU" sz="2800" b="0" i="0" u="none" strike="noStrike" cap="none" normalizeH="0" baseline="3000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entury Schoolbook" pitchFamily="18" charset="0"/>
                          </a:endParaRP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ru-RU" sz="28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ru-RU" sz="28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7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ru-RU" sz="28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entury Schoolbook" pitchFamily="18" charset="0"/>
                          </a:endParaRP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(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5 ; -3 )</a:t>
                          </a: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58062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6</a:t>
                          </a:r>
                        </a:p>
                      </a:txBody>
                      <a:tcPr marL="91436" marR="91436" anchor="ctr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(</a:t>
                          </a: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х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+ 3)</a:t>
                          </a:r>
                          <a:r>
                            <a:rPr kumimoji="0" lang="ru-RU" sz="2800" b="0" i="0" u="none" strike="noStrike" cap="none" normalizeH="0" baseline="3000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2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+ у</a:t>
                          </a:r>
                          <a:r>
                            <a:rPr kumimoji="0" lang="ru-RU" sz="2800" b="0" i="0" u="none" strike="noStrike" cap="none" normalizeH="0" baseline="3000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2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= 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14</a:t>
                          </a: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ru-RU" sz="28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ru-RU" sz="28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14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ru-RU" sz="28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entury Schoolbook" pitchFamily="18" charset="0"/>
                          </a:endParaRP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( 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-3 ; 0 )</a:t>
                          </a: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19921" name="Group 113"/>
              <p:cNvGraphicFramePr>
                <a:graphicFrameLocks noGrp="1"/>
              </p:cNvGraphicFramePr>
              <p:nvPr>
                <p:ph/>
                <p:extLst>
                  <p:ext uri="{D42A27DB-BD31-4B8C-83A1-F6EECF244321}">
                    <p14:modId xmlns:p14="http://schemas.microsoft.com/office/powerpoint/2010/main" val="2775866876"/>
                  </p:ext>
                </p:extLst>
              </p:nvPr>
            </p:nvGraphicFramePr>
            <p:xfrm>
              <a:off x="323850" y="1628775"/>
              <a:ext cx="8288338" cy="4213226"/>
            </p:xfrm>
            <a:graphic>
              <a:graphicData uri="http://schemas.openxmlformats.org/drawingml/2006/table">
                <a:tbl>
                  <a:tblPr/>
                  <a:tblGrid>
                    <a:gridCol w="516697"/>
                    <a:gridCol w="3845071"/>
                    <a:gridCol w="1405024"/>
                    <a:gridCol w="2521546"/>
                  </a:tblGrid>
                  <a:tr h="72948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5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№</a:t>
                          </a:r>
                        </a:p>
                      </a:txBody>
                      <a:tcPr marL="91436" marR="91436" anchor="ctr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Уравнение окружности</a:t>
                          </a: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Радиус</a:t>
                          </a: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400" b="0" i="0" u="none" strike="noStrike" cap="none" normalizeH="0" baseline="0" dirty="0" err="1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Коорд</a:t>
                          </a:r>
                          <a:r>
                            <a:rPr kumimoji="0" lang="ru-RU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rPr>
                            <a:t>. </a:t>
                          </a:r>
                          <a:r>
                            <a:rPr kumimoji="0" lang="ru-RU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центра</a:t>
                          </a: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58062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1</a:t>
                          </a:r>
                        </a:p>
                      </a:txBody>
                      <a:tcPr marL="91436" marR="91436" anchor="ctr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(</a:t>
                          </a: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х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– 5)</a:t>
                          </a:r>
                          <a:r>
                            <a:rPr kumimoji="0" lang="ru-RU" sz="2800" b="0" i="0" u="none" strike="noStrike" cap="none" normalizeH="0" baseline="3000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2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+ 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(</a:t>
                          </a: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у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+</a:t>
                          </a:r>
                          <a:r>
                            <a:rPr kumimoji="0" lang="en-US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3)</a:t>
                          </a:r>
                          <a:r>
                            <a:rPr kumimoji="0" lang="ru-RU" sz="2800" b="0" i="0" u="none" strike="noStrike" cap="none" normalizeH="0" baseline="3000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2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= 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36</a:t>
                          </a:r>
                          <a:endParaRPr kumimoji="0" lang="ru-RU" sz="2800" b="0" i="0" u="none" strike="noStrike" cap="none" normalizeH="0" baseline="3000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entury Schoolbook" pitchFamily="18" charset="0"/>
                          </a:endParaRP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6</a:t>
                          </a:r>
                          <a:endParaRPr kumimoji="0" lang="ru-RU" sz="28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entury Schoolbook" pitchFamily="18" charset="0"/>
                          </a:endParaRP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(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5</a:t>
                          </a:r>
                          <a:r>
                            <a:rPr kumimoji="0" lang="en-US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; 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-3 )</a:t>
                          </a:r>
                          <a:endParaRPr kumimoji="0" lang="ru-RU" sz="28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entury Schoolbook" pitchFamily="18" charset="0"/>
                          </a:endParaRP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58062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2</a:t>
                          </a:r>
                        </a:p>
                      </a:txBody>
                      <a:tcPr marL="91436" marR="91436" anchor="ctr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(</a:t>
                          </a: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х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– 1)</a:t>
                          </a:r>
                          <a:r>
                            <a:rPr kumimoji="0" lang="ru-RU" sz="2800" b="0" i="0" u="none" strike="noStrike" cap="none" normalizeH="0" baseline="3000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2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+ 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(</a:t>
                          </a: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у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+</a:t>
                          </a:r>
                          <a:r>
                            <a:rPr kumimoji="0" lang="en-US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1)</a:t>
                          </a:r>
                          <a:r>
                            <a:rPr kumimoji="0" lang="ru-RU" sz="2800" b="0" i="0" u="none" strike="noStrike" cap="none" normalizeH="0" baseline="3000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2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= 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2</a:t>
                          </a:r>
                          <a:endParaRPr kumimoji="0" lang="ru-RU" sz="2800" b="0" i="0" u="none" strike="noStrike" cap="none" normalizeH="0" baseline="3000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entury Schoolbook" pitchFamily="18" charset="0"/>
                          </a:endParaRP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2"/>
                          <a:stretch>
                            <a:fillRect l="-318696" t="-226316" r="-180000" b="-4252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( 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1</a:t>
                          </a:r>
                          <a:r>
                            <a:rPr kumimoji="0" lang="en-US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; 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-1 )</a:t>
                          </a:r>
                          <a:endParaRPr kumimoji="0" lang="ru-RU" sz="28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entury Schoolbook" pitchFamily="18" charset="0"/>
                          </a:endParaRP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58062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3</a:t>
                          </a:r>
                        </a:p>
                      </a:txBody>
                      <a:tcPr marL="91436" marR="91436" anchor="ctr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(</a:t>
                          </a: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х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+ 1)</a:t>
                          </a:r>
                          <a:r>
                            <a:rPr kumimoji="0" lang="ru-RU" sz="2800" b="0" i="0" u="none" strike="noStrike" cap="none" normalizeH="0" baseline="3000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2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+ 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(</a:t>
                          </a: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у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–</a:t>
                          </a:r>
                          <a:r>
                            <a:rPr kumimoji="0" lang="en-US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7)</a:t>
                          </a:r>
                          <a:r>
                            <a:rPr kumimoji="0" lang="ru-RU" sz="2800" b="0" i="0" u="none" strike="noStrike" cap="none" normalizeH="0" baseline="3000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2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= 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49</a:t>
                          </a:r>
                          <a:endParaRPr kumimoji="0" lang="ru-RU" sz="2800" b="0" i="0" u="none" strike="noStrike" cap="none" normalizeH="0" baseline="3000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entury Schoolbook" pitchFamily="18" charset="0"/>
                          </a:endParaRP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7</a:t>
                          </a:r>
                          <a:endParaRPr kumimoji="0" lang="ru-RU" sz="28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entury Schoolbook" pitchFamily="18" charset="0"/>
                          </a:endParaRP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(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-1</a:t>
                          </a:r>
                          <a:r>
                            <a:rPr kumimoji="0" lang="en-US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; 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7 )</a:t>
                          </a:r>
                          <a:endParaRPr kumimoji="0" lang="ru-RU" sz="28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entury Schoolbook" pitchFamily="18" charset="0"/>
                          </a:endParaRP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58062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4</a:t>
                          </a:r>
                        </a:p>
                      </a:txBody>
                      <a:tcPr marL="91436" marR="91436" anchor="ctr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х</a:t>
                          </a:r>
                          <a:r>
                            <a:rPr kumimoji="0" lang="ru-RU" sz="2800" b="0" i="0" u="none" strike="noStrike" cap="none" normalizeH="0" baseline="3000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2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+  у</a:t>
                          </a:r>
                          <a:r>
                            <a:rPr kumimoji="0" lang="ru-RU" sz="2800" b="0" i="0" u="none" strike="noStrike" cap="none" normalizeH="0" baseline="3000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2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= 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81</a:t>
                          </a:r>
                          <a:endParaRPr kumimoji="0" lang="ru-RU" sz="2800" b="0" i="0" u="none" strike="noStrike" cap="none" normalizeH="0" baseline="3000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entury Schoolbook" pitchFamily="18" charset="0"/>
                          </a:endParaRP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9</a:t>
                          </a:r>
                          <a:endParaRPr kumimoji="0" lang="ru-RU" sz="28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entury Schoolbook" pitchFamily="18" charset="0"/>
                          </a:endParaRP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(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0</a:t>
                          </a:r>
                          <a:r>
                            <a:rPr kumimoji="0" lang="en-US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; 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0)</a:t>
                          </a:r>
                          <a:endParaRPr kumimoji="0" lang="ru-RU" sz="28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entury Schoolbook" pitchFamily="18" charset="0"/>
                          </a:endParaRP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58062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5</a:t>
                          </a:r>
                        </a:p>
                      </a:txBody>
                      <a:tcPr marL="91436" marR="91436" anchor="ctr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(</a:t>
                          </a:r>
                          <a:r>
                            <a:rPr kumimoji="0" lang="ru-RU" sz="28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у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–</a:t>
                          </a:r>
                          <a:r>
                            <a:rPr kumimoji="0" lang="en-US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5)</a:t>
                          </a:r>
                          <a:r>
                            <a:rPr kumimoji="0" lang="ru-RU" sz="2800" b="0" i="0" u="none" strike="noStrike" cap="none" normalizeH="0" baseline="30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2 </a:t>
                          </a:r>
                          <a:r>
                            <a:rPr kumimoji="0" lang="ru-RU" sz="28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+ 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(</a:t>
                          </a:r>
                          <a:r>
                            <a:rPr kumimoji="0" lang="ru-RU" sz="28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х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+ 3)</a:t>
                          </a:r>
                          <a:r>
                            <a:rPr kumimoji="0" lang="ru-RU" sz="2800" b="0" i="0" u="none" strike="noStrike" cap="none" normalizeH="0" baseline="3000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2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= 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7</a:t>
                          </a:r>
                          <a:endParaRPr kumimoji="0" lang="ru-RU" sz="2800" b="0" i="0" u="none" strike="noStrike" cap="none" normalizeH="0" baseline="3000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entury Schoolbook" pitchFamily="18" charset="0"/>
                          </a:endParaRP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2"/>
                          <a:stretch>
                            <a:fillRect l="-318696" t="-527368" r="-180000" b="-1242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(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5 ; -3 )</a:t>
                          </a:r>
                          <a:endParaRPr kumimoji="0" lang="ru-RU" sz="28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entury Schoolbook" pitchFamily="18" charset="0"/>
                          </a:endParaRP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58062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6</a:t>
                          </a:r>
                        </a:p>
                      </a:txBody>
                      <a:tcPr marL="91436" marR="91436" anchor="ctr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(</a:t>
                          </a: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х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+ 3)</a:t>
                          </a:r>
                          <a:r>
                            <a:rPr kumimoji="0" lang="ru-RU" sz="2800" b="0" i="0" u="none" strike="noStrike" cap="none" normalizeH="0" baseline="3000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2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+ у</a:t>
                          </a:r>
                          <a:r>
                            <a:rPr kumimoji="0" lang="ru-RU" sz="2800" b="0" i="0" u="none" strike="noStrike" cap="none" normalizeH="0" baseline="3000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2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 </a:t>
                          </a:r>
                          <a:r>
                            <a:rPr kumimoji="0" lang="ru-RU" sz="28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= </a:t>
                          </a:r>
                          <a:r>
                            <a:rPr kumimoji="0" lang="ru-RU" sz="2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14</a:t>
                          </a: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2"/>
                          <a:stretch>
                            <a:fillRect l="-318696" t="-627368" r="-180000" b="-242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( </a:t>
                          </a:r>
                          <a:r>
                            <a:rPr kumimoji="0" lang="ru-RU" sz="2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entury Schoolbook" pitchFamily="18" charset="0"/>
                            </a:rPr>
                            <a:t>-3 ; 0 )</a:t>
                          </a:r>
                          <a:endParaRPr kumimoji="0" lang="ru-RU" sz="28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entury Schoolbook" pitchFamily="18" charset="0"/>
                          </a:endParaRPr>
                        </a:p>
                      </a:txBody>
                      <a:tcPr marL="91436" marR="91436"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198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07375" cy="993775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ru-RU" sz="3600" b="1" i="1" dirty="0" smtClean="0">
                <a:solidFill>
                  <a:srgbClr val="009D51"/>
                </a:solidFill>
                <a:latin typeface="Century Schoolbook" pitchFamily="18" charset="0"/>
              </a:rPr>
              <a:t>    Заполните таблицу</a:t>
            </a:r>
            <a:r>
              <a:rPr lang="ru-RU" sz="3600" dirty="0" smtClean="0">
                <a:solidFill>
                  <a:srgbClr val="009D51"/>
                </a:solidFill>
                <a:latin typeface="Century Schoolbook" pitchFamily="18" charset="0"/>
              </a:rPr>
              <a:t>. </a:t>
            </a:r>
            <a:endParaRPr lang="ru-RU" sz="3200" dirty="0" smtClean="0">
              <a:solidFill>
                <a:srgbClr val="009D51"/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19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119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/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3600" b="1" i="1" dirty="0" smtClean="0">
                <a:solidFill>
                  <a:schemeClr val="accent4">
                    <a:lumMod val="75000"/>
                  </a:schemeClr>
                </a:solidFill>
                <a:latin typeface="Century Schoolbook" panose="02040604050505020304" pitchFamily="18" charset="0"/>
              </a:rPr>
              <a:t>Подсчитаем баллы </a:t>
            </a:r>
          </a:p>
          <a:p>
            <a:pPr marL="45720" indent="0" algn="ctr">
              <a:buNone/>
            </a:pPr>
            <a:endParaRPr lang="ru-RU" sz="3600" b="1" i="1" dirty="0" smtClean="0">
              <a:solidFill>
                <a:schemeClr val="accent4">
                  <a:lumMod val="75000"/>
                </a:schemeClr>
              </a:solidFill>
              <a:latin typeface="Century Schoolbook" panose="02040604050505020304" pitchFamily="18" charset="0"/>
            </a:endParaRPr>
          </a:p>
          <a:p>
            <a:pPr marL="45720" indent="0">
              <a:buNone/>
            </a:pPr>
            <a:r>
              <a:rPr lang="ru-RU" sz="2800" u="sng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Задание № 1</a:t>
            </a:r>
            <a:r>
              <a:rPr lang="ru-RU" sz="28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: за каждое уравнение 1 балл </a:t>
            </a:r>
          </a:p>
          <a:p>
            <a:pPr marL="45720" indent="0">
              <a:buNone/>
            </a:pPr>
            <a:endParaRPr lang="ru-RU" sz="2800" b="1" i="1" dirty="0" smtClean="0">
              <a:solidFill>
                <a:schemeClr val="accent4">
                  <a:lumMod val="75000"/>
                </a:schemeClr>
              </a:solidFill>
              <a:latin typeface="Century Schoolbook" panose="02040604050505020304" pitchFamily="18" charset="0"/>
            </a:endParaRPr>
          </a:p>
          <a:p>
            <a:pPr marL="45720" indent="0">
              <a:buNone/>
            </a:pPr>
            <a:r>
              <a:rPr lang="ru-RU" sz="2800" u="sng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Задание № 2:</a:t>
            </a:r>
            <a:r>
              <a:rPr lang="ru-RU" sz="28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 за каждый правильный ответ </a:t>
            </a: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Century Schoolbook" panose="02040604050505020304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                        0,5 баллов </a:t>
            </a:r>
            <a:endParaRPr lang="ru-RU" sz="2800" dirty="0">
              <a:solidFill>
                <a:schemeClr val="tx1"/>
              </a:solidFill>
              <a:latin typeface="Century Schoolbook" panose="02040604050505020304" pitchFamily="18" charset="0"/>
            </a:endParaRPr>
          </a:p>
          <a:p>
            <a:pPr marL="45720" indent="0">
              <a:buNone/>
            </a:pPr>
            <a:r>
              <a:rPr lang="ru-RU" sz="2800" u="sng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Задание № 3:</a:t>
            </a:r>
            <a:r>
              <a:rPr lang="ru-RU" sz="28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 </a:t>
            </a: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Century Schoolbook" panose="02040604050505020304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        полностью задание выполнено – 2 балла </a:t>
            </a:r>
            <a:endParaRPr lang="ru-RU" sz="2800" u="sng" dirty="0" smtClean="0">
              <a:solidFill>
                <a:schemeClr val="tx1"/>
              </a:solidFill>
              <a:latin typeface="Century Schoolbook" panose="02040604050505020304" pitchFamily="18" charset="0"/>
            </a:endParaRP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Century Schoolbook" panose="02040604050505020304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        нет построения – 1 балл </a:t>
            </a:r>
          </a:p>
        </p:txBody>
      </p:sp>
    </p:spTree>
    <p:extLst>
      <p:ext uri="{BB962C8B-B14F-4D97-AF65-F5344CB8AC3E}">
        <p14:creationId xmlns:p14="http://schemas.microsoft.com/office/powerpoint/2010/main" val="8206356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/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3600" b="1" i="1" dirty="0" smtClean="0">
                <a:solidFill>
                  <a:schemeClr val="accent3">
                    <a:lumMod val="50000"/>
                  </a:schemeClr>
                </a:solidFill>
                <a:latin typeface="Century Schoolbook" panose="02040604050505020304" pitchFamily="18" charset="0"/>
              </a:rPr>
              <a:t>Оценим свою работу </a:t>
            </a:r>
          </a:p>
          <a:p>
            <a:pPr marL="45720" indent="0" algn="ctr">
              <a:buNone/>
            </a:pPr>
            <a:endParaRPr lang="ru-RU" sz="3600" dirty="0">
              <a:solidFill>
                <a:schemeClr val="accent3">
                  <a:lumMod val="50000"/>
                </a:schemeClr>
              </a:solidFill>
              <a:latin typeface="Century Schoolbook" panose="02040604050505020304" pitchFamily="18" charset="0"/>
            </a:endParaRPr>
          </a:p>
          <a:p>
            <a:pPr marL="45720" indent="0" algn="ctr">
              <a:buNone/>
            </a:pPr>
            <a:r>
              <a:rPr lang="ru-RU" sz="36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8,5 – 8 баллов – оценка «5» </a:t>
            </a:r>
          </a:p>
          <a:p>
            <a:pPr marL="45720" indent="0" algn="ctr">
              <a:buNone/>
            </a:pPr>
            <a:endParaRPr lang="ru-RU" sz="800" dirty="0">
              <a:solidFill>
                <a:schemeClr val="tx1"/>
              </a:solidFill>
              <a:latin typeface="Century Schoolbook" panose="02040604050505020304" pitchFamily="18" charset="0"/>
            </a:endParaRPr>
          </a:p>
          <a:p>
            <a:pPr marL="45720" indent="0" algn="ctr">
              <a:buNone/>
            </a:pPr>
            <a:r>
              <a:rPr lang="ru-RU" sz="36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7,5 – 7 баллов – оценка «4» </a:t>
            </a:r>
          </a:p>
          <a:p>
            <a:pPr marL="45720" indent="0" algn="ctr">
              <a:buNone/>
            </a:pPr>
            <a:endParaRPr lang="ru-RU" sz="800" dirty="0" smtClean="0">
              <a:solidFill>
                <a:schemeClr val="tx1"/>
              </a:solidFill>
              <a:latin typeface="Century Schoolbook" panose="02040604050505020304" pitchFamily="18" charset="0"/>
            </a:endParaRPr>
          </a:p>
          <a:p>
            <a:pPr marL="45720" indent="0" algn="ctr">
              <a:buNone/>
            </a:pPr>
            <a:r>
              <a:rPr lang="ru-RU" sz="36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6,5 – 5,5 баллов – оценка «3»</a:t>
            </a:r>
          </a:p>
          <a:p>
            <a:pPr marL="45720" indent="0" algn="ctr">
              <a:buNone/>
            </a:pPr>
            <a:endParaRPr lang="ru-RU" sz="800" dirty="0">
              <a:solidFill>
                <a:schemeClr val="tx1"/>
              </a:solidFill>
              <a:latin typeface="Century Schoolbook" panose="02040604050505020304" pitchFamily="18" charset="0"/>
            </a:endParaRPr>
          </a:p>
          <a:p>
            <a:pPr marL="45720" indent="0" algn="ctr">
              <a:buNone/>
            </a:pPr>
            <a:r>
              <a:rPr lang="ru-RU" sz="36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0 – 5 баллов – оценка «2»</a:t>
            </a:r>
            <a:endParaRPr lang="ru-RU" sz="3600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5820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404664"/>
            <a:ext cx="7992888" cy="482453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3600" dirty="0" smtClean="0">
                <a:solidFill>
                  <a:schemeClr val="tx1"/>
                </a:solidFill>
              </a:rPr>
              <a:t>О чем говорили на уроке?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3600" dirty="0" smtClean="0">
                <a:solidFill>
                  <a:schemeClr val="tx1"/>
                </a:solidFill>
              </a:rPr>
              <a:t>Что хотели получить?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3600" dirty="0" smtClean="0">
                <a:solidFill>
                  <a:schemeClr val="tx1"/>
                </a:solidFill>
              </a:rPr>
              <a:t>Какая цель была поставлена на уроке?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3600" dirty="0" smtClean="0">
                <a:solidFill>
                  <a:schemeClr val="tx1"/>
                </a:solidFill>
              </a:rPr>
              <a:t>Какие задачи позволяет решать сделанное нами «открытие»?</a:t>
            </a:r>
            <a:endParaRPr lang="ru-RU" sz="3600" dirty="0">
              <a:solidFill>
                <a:schemeClr val="tx1"/>
              </a:solidFill>
            </a:endParaRPr>
          </a:p>
        </p:txBody>
      </p:sp>
      <p:pic>
        <p:nvPicPr>
          <p:cNvPr id="20483" name="Picture 3" descr="C:\Users\андрей\AppData\Local\Microsoft\Windows\Temporary Internet Files\Content.IE5\JXG4J2QU\40646710_1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437112"/>
            <a:ext cx="2952328" cy="1998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772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87450" y="188913"/>
            <a:ext cx="6781800" cy="1600200"/>
          </a:xfrm>
        </p:spPr>
        <p:txBody>
          <a:bodyPr/>
          <a:lstStyle/>
          <a:p>
            <a:pPr marL="0" indent="0">
              <a:buNone/>
            </a:pPr>
            <a:r>
              <a:rPr lang="ru-RU" altLang="ru-RU" dirty="0" smtClean="0">
                <a:solidFill>
                  <a:srgbClr val="FF0000"/>
                </a:solidFill>
              </a:rPr>
              <a:t>Домашнее задание: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395288" y="1628775"/>
            <a:ext cx="7921128" cy="3600450"/>
          </a:xfrm>
        </p:spPr>
        <p:txBody>
          <a:bodyPr/>
          <a:lstStyle/>
          <a:p>
            <a:pPr marL="45720" indent="0">
              <a:lnSpc>
                <a:spcPct val="115000"/>
              </a:lnSpc>
              <a:spcAft>
                <a:spcPts val="0"/>
              </a:spcAft>
              <a:buNone/>
              <a:defRPr/>
            </a:pPr>
            <a:r>
              <a:rPr lang="ru-RU" sz="3000" b="1" dirty="0">
                <a:ea typeface="Calibri"/>
                <a:cs typeface="Times New Roman"/>
              </a:rPr>
              <a:t>§3, п.91, контрольные вопросы №16,17.</a:t>
            </a:r>
            <a:endParaRPr lang="ru-RU" sz="3000" b="1" dirty="0">
              <a:latin typeface="Calibri"/>
              <a:ea typeface="Calibri"/>
              <a:cs typeface="Times New Roman"/>
            </a:endParaRPr>
          </a:p>
          <a:p>
            <a:pPr marL="45720" indent="0">
              <a:lnSpc>
                <a:spcPct val="115000"/>
              </a:lnSpc>
              <a:spcAft>
                <a:spcPts val="0"/>
              </a:spcAft>
              <a:buNone/>
              <a:defRPr/>
            </a:pPr>
            <a:endParaRPr lang="ru-RU" sz="3000" b="1" dirty="0" smtClean="0">
              <a:ea typeface="Calibri"/>
              <a:cs typeface="Times New Roman"/>
            </a:endParaRPr>
          </a:p>
          <a:p>
            <a:pPr marL="45720" indent="0">
              <a:lnSpc>
                <a:spcPct val="115000"/>
              </a:lnSpc>
              <a:spcAft>
                <a:spcPts val="0"/>
              </a:spcAft>
              <a:buNone/>
              <a:defRPr/>
            </a:pPr>
            <a:r>
              <a:rPr lang="ru-RU" sz="3000" b="1" dirty="0" smtClean="0">
                <a:ea typeface="Calibri"/>
                <a:cs typeface="Times New Roman"/>
              </a:rPr>
              <a:t>Задачи </a:t>
            </a:r>
            <a:r>
              <a:rPr lang="ru-RU" sz="3000" b="1" dirty="0">
                <a:ea typeface="Calibri"/>
                <a:cs typeface="Times New Roman"/>
              </a:rPr>
              <a:t>№959(б, </a:t>
            </a:r>
            <a:r>
              <a:rPr lang="ru-RU" sz="3000" b="1" dirty="0" err="1" smtClean="0">
                <a:ea typeface="Calibri"/>
                <a:cs typeface="Times New Roman"/>
              </a:rPr>
              <a:t>г,д</a:t>
            </a:r>
            <a:r>
              <a:rPr lang="ru-RU" sz="3000" b="1" dirty="0" smtClean="0">
                <a:ea typeface="Calibri"/>
                <a:cs typeface="Times New Roman"/>
              </a:rPr>
              <a:t>), № 967</a:t>
            </a:r>
            <a:r>
              <a:rPr lang="ru-RU" sz="3000" dirty="0" smtClean="0">
                <a:ea typeface="Calibri"/>
                <a:cs typeface="Times New Roman"/>
              </a:rPr>
              <a:t>.</a:t>
            </a:r>
            <a:endParaRPr lang="ru-RU" sz="3000" dirty="0">
              <a:latin typeface="Calibri"/>
              <a:ea typeface="Calibri"/>
              <a:cs typeface="Times New Roman"/>
            </a:endParaRPr>
          </a:p>
          <a:p>
            <a:pPr marL="0" indent="0">
              <a:buFont typeface="Arial" charset="0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12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1149</TotalTime>
  <Words>695</Words>
  <Application>Microsoft Office PowerPoint</Application>
  <PresentationFormat>Экран (4:3)</PresentationFormat>
  <Paragraphs>147</Paragraphs>
  <Slides>24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Воздушный поток</vt:lpstr>
      <vt:lpstr>Формула</vt:lpstr>
      <vt:lpstr>Презентация PowerPoint</vt:lpstr>
      <vt:lpstr>Повторение</vt:lpstr>
      <vt:lpstr>Повторение:</vt:lpstr>
      <vt:lpstr>Презентация PowerPoint</vt:lpstr>
      <vt:lpstr>  Уравнение окружности</vt:lpstr>
      <vt:lpstr>Окружность </vt:lpstr>
      <vt:lpstr>Формула I</vt:lpstr>
      <vt:lpstr>Презентация PowerPoint</vt:lpstr>
      <vt:lpstr>Формула II</vt:lpstr>
      <vt:lpstr>Для того чтобы составить уравнение  окружности, нужно:</vt:lpstr>
      <vt:lpstr>Презентация PowerPoint</vt:lpstr>
      <vt:lpstr>№ 966(а)</vt:lpstr>
      <vt:lpstr>Презентация PowerPoint</vt:lpstr>
      <vt:lpstr>Задача № 3: Постройте в тетради окружности, заданные уравнениями:</vt:lpstr>
      <vt:lpstr>Задача № 4: Составьте уравнение окружности с центром А(3;2), проходящей через В(7;5).</vt:lpstr>
      <vt:lpstr>Самостоятельная работа</vt:lpstr>
      <vt:lpstr>Презентация PowerPoint</vt:lpstr>
      <vt:lpstr>Презентация PowerPoint</vt:lpstr>
      <vt:lpstr>Презентация PowerPoint</vt:lpstr>
      <vt:lpstr>    Заполните таблицу. </vt:lpstr>
      <vt:lpstr>Презентация PowerPoint</vt:lpstr>
      <vt:lpstr>Презентация PowerPoint</vt:lpstr>
      <vt:lpstr>Презентация PowerPoint</vt:lpstr>
      <vt:lpstr>Домашнее задание: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83</cp:revision>
  <cp:lastPrinted>2015-10-18T16:33:38Z</cp:lastPrinted>
  <dcterms:created xsi:type="dcterms:W3CDTF">2011-11-04T02:19:18Z</dcterms:created>
  <dcterms:modified xsi:type="dcterms:W3CDTF">2016-09-25T07:17:35Z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TC010690501049</vt:lpwstr>
  </property>
</Properties>
</file>